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90" r:id="rId3"/>
    <p:sldId id="263" r:id="rId4"/>
    <p:sldId id="287" r:id="rId5"/>
    <p:sldId id="265" r:id="rId6"/>
    <p:sldId id="288" r:id="rId7"/>
    <p:sldId id="289" r:id="rId8"/>
    <p:sldId id="271" r:id="rId9"/>
    <p:sldId id="266" r:id="rId10"/>
    <p:sldId id="268" r:id="rId11"/>
    <p:sldId id="269" r:id="rId12"/>
    <p:sldId id="272" r:id="rId13"/>
    <p:sldId id="260" r:id="rId14"/>
    <p:sldId id="273" r:id="rId15"/>
    <p:sldId id="270" r:id="rId16"/>
    <p:sldId id="277" r:id="rId17"/>
    <p:sldId id="278" r:id="rId18"/>
    <p:sldId id="279" r:id="rId19"/>
    <p:sldId id="280" r:id="rId20"/>
    <p:sldId id="281" r:id="rId21"/>
    <p:sldId id="282" r:id="rId22"/>
    <p:sldId id="283" r:id="rId23"/>
    <p:sldId id="284" r:id="rId24"/>
    <p:sldId id="276" r:id="rId25"/>
    <p:sldId id="285" r:id="rId26"/>
    <p:sldId id="286" r:id="rId27"/>
    <p:sldId id="291" r:id="rId28"/>
    <p:sldId id="292" r:id="rId29"/>
    <p:sldId id="293" r:id="rId30"/>
    <p:sldId id="275" r:id="rId31"/>
    <p:sldId id="261" r:id="rId32"/>
    <p:sldId id="274" r:id="rId33"/>
    <p:sldId id="264" r:id="rId34"/>
    <p:sldId id="267" r:id="rId35"/>
    <p:sldId id="294" r:id="rId36"/>
    <p:sldId id="295" r:id="rId37"/>
    <p:sldId id="25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127b7c33569ea63/Great%20Learning/12%20Capstone/model%20comapris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'[model comaprison.xlsx]Sheet1'!$D$5</c:f>
              <c:strCache>
                <c:ptCount val="1"/>
                <c:pt idx="0">
                  <c:v>Test 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spPr>
              <a:solidFill>
                <a:srgbClr val="92D05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3620-483A-8CB8-6401830521CD}"/>
              </c:ext>
            </c:extLst>
          </c:dPt>
          <c:dPt>
            <c:idx val="1"/>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3620-483A-8CB8-6401830521CD}"/>
              </c:ext>
            </c:extLst>
          </c:dPt>
          <c:dPt>
            <c:idx val="2"/>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3620-483A-8CB8-6401830521CD}"/>
              </c:ext>
            </c:extLst>
          </c:dPt>
          <c:dPt>
            <c:idx val="3"/>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3620-483A-8CB8-6401830521CD}"/>
              </c:ext>
            </c:extLst>
          </c:dPt>
          <c:dPt>
            <c:idx val="4"/>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3620-483A-8CB8-6401830521CD}"/>
              </c:ext>
            </c:extLst>
          </c:dPt>
          <c:dPt>
            <c:idx val="5"/>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3620-483A-8CB8-6401830521CD}"/>
              </c:ext>
            </c:extLst>
          </c:dPt>
          <c:dPt>
            <c:idx val="6"/>
            <c:invertIfNegative val="0"/>
            <c:bubble3D val="0"/>
            <c:spPr>
              <a:solidFill>
                <a:srgbClr val="FF000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D-3620-483A-8CB8-6401830521C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'[model comaprison.xlsx]Sheet1'!$C$6:$C$12</c:f>
              <c:strCache>
                <c:ptCount val="7"/>
                <c:pt idx="0">
                  <c:v>fastText</c:v>
                </c:pt>
                <c:pt idx="1">
                  <c:v>LSTM</c:v>
                </c:pt>
                <c:pt idx="2">
                  <c:v>Random Forest</c:v>
                </c:pt>
                <c:pt idx="3">
                  <c:v>Gradient Boosting</c:v>
                </c:pt>
                <c:pt idx="4">
                  <c:v>Linear SVC</c:v>
                </c:pt>
                <c:pt idx="5">
                  <c:v>Nueral Network</c:v>
                </c:pt>
                <c:pt idx="6">
                  <c:v>Logistic Regression</c:v>
                </c:pt>
              </c:strCache>
            </c:strRef>
          </c:cat>
          <c:val>
            <c:numRef>
              <c:f>'[model comaprison.xlsx]Sheet1'!$D$6:$D$12</c:f>
              <c:numCache>
                <c:formatCode>0%</c:formatCode>
                <c:ptCount val="7"/>
                <c:pt idx="0">
                  <c:v>0.7</c:v>
                </c:pt>
                <c:pt idx="1">
                  <c:v>0.49</c:v>
                </c:pt>
                <c:pt idx="2" formatCode="0.00%">
                  <c:v>0.40620000000000001</c:v>
                </c:pt>
                <c:pt idx="3" formatCode="0.00%">
                  <c:v>0.40620000000000001</c:v>
                </c:pt>
                <c:pt idx="4">
                  <c:v>0.42</c:v>
                </c:pt>
                <c:pt idx="5">
                  <c:v>0.4</c:v>
                </c:pt>
                <c:pt idx="6">
                  <c:v>0.39</c:v>
                </c:pt>
              </c:numCache>
            </c:numRef>
          </c:val>
          <c:extLst>
            <c:ext xmlns:c16="http://schemas.microsoft.com/office/drawing/2014/chart" uri="{C3380CC4-5D6E-409C-BE32-E72D297353CC}">
              <c16:uniqueId val="{0000000E-3620-483A-8CB8-6401830521CD}"/>
            </c:ext>
          </c:extLst>
        </c:ser>
        <c:dLbls>
          <c:showLegendKey val="0"/>
          <c:showVal val="1"/>
          <c:showCatName val="0"/>
          <c:showSerName val="0"/>
          <c:showPercent val="0"/>
          <c:showBubbleSize val="0"/>
        </c:dLbls>
        <c:gapWidth val="75"/>
        <c:shape val="box"/>
        <c:axId val="1964350543"/>
        <c:axId val="1964357615"/>
        <c:axId val="0"/>
      </c:bar3DChart>
      <c:catAx>
        <c:axId val="19643505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4357615"/>
        <c:crosses val="autoZero"/>
        <c:auto val="1"/>
        <c:lblAlgn val="ctr"/>
        <c:lblOffset val="100"/>
        <c:noMultiLvlLbl val="0"/>
      </c:catAx>
      <c:valAx>
        <c:axId val="1964357615"/>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4350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81A7BC-C9DA-4462-92E5-BAA5B1618CA1}" type="datetimeFigureOut">
              <a:rPr lang="en-IN" smtClean="0"/>
              <a:t>30-10-2021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413407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835164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662980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0448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403343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1A7BC-C9DA-4462-92E5-BAA5B1618CA1}"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295315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1A7BC-C9DA-4462-92E5-BAA5B1618CA1}"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900224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680003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54814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84148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81A7BC-C9DA-4462-92E5-BAA5B1618CA1}"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6834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42577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81A7BC-C9DA-4462-92E5-BAA5B1618CA1}" type="datetimeFigureOut">
              <a:rPr lang="en-IN" smtClean="0"/>
              <a:t>30-10-2021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62545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1A7BC-C9DA-4462-92E5-BAA5B1618CA1}"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44122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1A7BC-C9DA-4462-92E5-BAA5B1618CA1}" type="datetimeFigureOut">
              <a:rPr lang="en-IN" smtClean="0"/>
              <a:t>30-10-2021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05976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69027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57126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81A7BC-C9DA-4462-92E5-BAA5B1618CA1}" type="datetimeFigureOut">
              <a:rPr lang="en-IN" smtClean="0"/>
              <a:t>30-10-2021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D5F7F6-4E2A-4310-87CE-B370E0227C9E}" type="slidenum">
              <a:rPr lang="en-IN" smtClean="0"/>
              <a:t>‹#›</a:t>
            </a:fld>
            <a:endParaRPr lang="en-IN"/>
          </a:p>
        </p:txBody>
      </p:sp>
    </p:spTree>
    <p:extLst>
      <p:ext uri="{BB962C8B-B14F-4D97-AF65-F5344CB8AC3E}">
        <p14:creationId xmlns:p14="http://schemas.microsoft.com/office/powerpoint/2010/main" val="10600544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hyperlink" Target="https://rasa.com/docs/rasa-x/installation-and-setup/installation-guide" TargetMode="External"/><Relationship Id="rId4" Type="http://schemas.openxmlformats.org/officeDocument/2006/relationships/hyperlink" Target="https://rasa.com/docs/rasa/installatio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127.0.0.1:5000/get_p_acc_lv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png"/><Relationship Id="rId4" Type="http://schemas.openxmlformats.org/officeDocument/2006/relationships/image" Target="../media/image69.png"/><Relationship Id="rId9"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8" Type="http://schemas.openxmlformats.org/officeDocument/2006/relationships/hyperlink" Target="https://programminghistorian.org/en/lessons/creating-apis-with-python-and-flask" TargetMode="External"/><Relationship Id="rId13" Type="http://schemas.openxmlformats.org/officeDocument/2006/relationships/hyperlink" Target="https://en.wikipedia.org/wiki/Industry_in_Brazil" TargetMode="External"/><Relationship Id="rId3" Type="http://schemas.openxmlformats.org/officeDocument/2006/relationships/image" Target="../media/image4.png"/><Relationship Id="rId7" Type="http://schemas.openxmlformats.org/officeDocument/2006/relationships/hyperlink" Target="https://fasttext.cc/docs/en/support.html" TargetMode="External"/><Relationship Id="rId12" Type="http://schemas.openxmlformats.org/officeDocument/2006/relationships/hyperlink" Target="http://eolss.net/Sample-Chapters/C16/E1-58-07.pdf" TargetMode="Externa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hyperlink" Target="https://ngrok.com/docs" TargetMode="External"/><Relationship Id="rId11" Type="http://schemas.openxmlformats.org/officeDocument/2006/relationships/hyperlink" Target="https://www.kaggle.com/ihmstefanini/industrial-safety-and-health-analytics-database" TargetMode="External"/><Relationship Id="rId5" Type="http://schemas.openxmlformats.org/officeDocument/2006/relationships/hyperlink" Target="https://rasa.com/docs/rasa/connectors/slack/" TargetMode="External"/><Relationship Id="rId10" Type="http://schemas.openxmlformats.org/officeDocument/2006/relationships/hyperlink" Target="https://rasa.com/docs/rasa/tuning-your-model/" TargetMode="External"/><Relationship Id="rId4" Type="http://schemas.openxmlformats.org/officeDocument/2006/relationships/hyperlink" Target="https://rasa.com/docs/rasa-x/installation-and-setup/installation-guide/" TargetMode="External"/><Relationship Id="rId9" Type="http://schemas.openxmlformats.org/officeDocument/2006/relationships/hyperlink" Target="https://towardsdatascience.com/creating-restful-apis-using-flask-and-python-655bad51b24"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INDUSTRIAL SAFETY AND RISK PERCEPTION</a:t>
            </a:r>
          </a:p>
          <a:p>
            <a:pPr algn="ctr"/>
            <a:endParaRPr lang="en-IN" dirty="0"/>
          </a:p>
          <a:p>
            <a:pPr algn="ctr"/>
            <a:r>
              <a:rPr lang="en-IN" sz="3200" b="1" dirty="0"/>
              <a:t>MADE EASY</a:t>
            </a:r>
          </a:p>
        </p:txBody>
      </p:sp>
      <p:pic>
        <p:nvPicPr>
          <p:cNvPr id="3076" name="Picture 4" descr="Chatbot png images | PNGEgg">
            <a:extLst>
              <a:ext uri="{FF2B5EF4-FFF2-40B4-BE49-F238E27FC236}">
                <a16:creationId xmlns:a16="http://schemas.microsoft.com/office/drawing/2014/main" id="{9ADBAF84-5DEF-49C4-BA66-E1056A50ED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75430" y="1082040"/>
            <a:ext cx="85725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57782B-4F39-4463-A1C6-F71003AA1F8E}"/>
              </a:ext>
            </a:extLst>
          </p:cNvPr>
          <p:cNvSpPr txBox="1"/>
          <p:nvPr/>
        </p:nvSpPr>
        <p:spPr>
          <a:xfrm>
            <a:off x="7263494" y="970280"/>
            <a:ext cx="1164101" cy="646331"/>
          </a:xfrm>
          <a:prstGeom prst="rect">
            <a:avLst/>
          </a:prstGeom>
          <a:noFill/>
        </p:spPr>
        <p:txBody>
          <a:bodyPr wrap="none" rtlCol="0">
            <a:spAutoFit/>
          </a:bodyPr>
          <a:lstStyle/>
          <a:p>
            <a:r>
              <a:rPr lang="en-IN" sz="3600" b="1" dirty="0"/>
              <a:t>SAFE</a:t>
            </a:r>
          </a:p>
        </p:txBody>
      </p:sp>
      <p:sp>
        <p:nvSpPr>
          <p:cNvPr id="8" name="TextBox 7">
            <a:extLst>
              <a:ext uri="{FF2B5EF4-FFF2-40B4-BE49-F238E27FC236}">
                <a16:creationId xmlns:a16="http://schemas.microsoft.com/office/drawing/2014/main" id="{0F03D1BB-1C1B-4556-A6E7-2737886F13E1}"/>
              </a:ext>
            </a:extLst>
          </p:cNvPr>
          <p:cNvSpPr txBox="1"/>
          <p:nvPr/>
        </p:nvSpPr>
        <p:spPr>
          <a:xfrm>
            <a:off x="8341360" y="970279"/>
            <a:ext cx="988091" cy="646331"/>
          </a:xfrm>
          <a:prstGeom prst="rect">
            <a:avLst/>
          </a:prstGeom>
          <a:noFill/>
        </p:spPr>
        <p:txBody>
          <a:bodyPr wrap="none" rtlCol="0">
            <a:spAutoFit/>
          </a:bodyPr>
          <a:lstStyle/>
          <a:p>
            <a:r>
              <a:rPr lang="en-IN" sz="3600" b="1" dirty="0">
                <a:solidFill>
                  <a:schemeClr val="bg1"/>
                </a:solidFill>
              </a:rPr>
              <a:t>BOT</a:t>
            </a:r>
          </a:p>
        </p:txBody>
      </p:sp>
      <p:pic>
        <p:nvPicPr>
          <p:cNvPr id="6" name="Picture 5" descr="Text&#10;&#10;Description automatically generated with low confidence">
            <a:extLst>
              <a:ext uri="{FF2B5EF4-FFF2-40B4-BE49-F238E27FC236}">
                <a16:creationId xmlns:a16="http://schemas.microsoft.com/office/drawing/2014/main" id="{0B3735C2-C661-410C-8837-4A5F4B2EF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4686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19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5578A1-A11A-470D-AD7D-CE0452E23755}"/>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GitHub REPO</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19FB34B6-F9A8-41DE-A0BA-AC5DCE615DB3}"/>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75DEEB4-3CF7-490E-8E4C-3CA785E44A84}"/>
              </a:ext>
            </a:extLst>
          </p:cNvPr>
          <p:cNvPicPr>
            <a:picLocks noChangeAspect="1"/>
          </p:cNvPicPr>
          <p:nvPr/>
        </p:nvPicPr>
        <p:blipFill>
          <a:blip r:embed="rId2"/>
          <a:stretch>
            <a:fillRect/>
          </a:stretch>
        </p:blipFill>
        <p:spPr>
          <a:xfrm>
            <a:off x="1224280" y="992331"/>
            <a:ext cx="10093960" cy="5441275"/>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F3AB054A-8D1A-45CA-BC26-5113DBA2D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20780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alpha val="31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0F1321-E94D-4A14-9445-2E9CB2235050}"/>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Slack connects at the </a:t>
            </a:r>
            <a:r>
              <a:rPr lang="en-GB" sz="2400" b="1" dirty="0" err="1">
                <a:solidFill>
                  <a:schemeClr val="bg2"/>
                </a:solidFill>
                <a:latin typeface="Abadi" panose="020B0604020104020204" pitchFamily="34" charset="0"/>
              </a:rPr>
              <a:t>glaNce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9BB71907-A67D-433B-A940-4885667C5CF7}"/>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B3B814D-B464-4049-BF82-0DCF9AEAF1B2}"/>
              </a:ext>
            </a:extLst>
          </p:cNvPr>
          <p:cNvPicPr>
            <a:picLocks noChangeAspect="1"/>
          </p:cNvPicPr>
          <p:nvPr/>
        </p:nvPicPr>
        <p:blipFill>
          <a:blip r:embed="rId2"/>
          <a:stretch>
            <a:fillRect/>
          </a:stretch>
        </p:blipFill>
        <p:spPr>
          <a:xfrm>
            <a:off x="920115" y="1108856"/>
            <a:ext cx="2637828" cy="1481426"/>
          </a:xfrm>
          <a:prstGeom prst="rect">
            <a:avLst/>
          </a:prstGeom>
        </p:spPr>
      </p:pic>
      <p:pic>
        <p:nvPicPr>
          <p:cNvPr id="9" name="Picture 8">
            <a:extLst>
              <a:ext uri="{FF2B5EF4-FFF2-40B4-BE49-F238E27FC236}">
                <a16:creationId xmlns:a16="http://schemas.microsoft.com/office/drawing/2014/main" id="{D524C8B2-E862-4441-832D-A7AEA89357EB}"/>
              </a:ext>
            </a:extLst>
          </p:cNvPr>
          <p:cNvPicPr>
            <a:picLocks noChangeAspect="1"/>
          </p:cNvPicPr>
          <p:nvPr/>
        </p:nvPicPr>
        <p:blipFill>
          <a:blip r:embed="rId3"/>
          <a:stretch>
            <a:fillRect/>
          </a:stretch>
        </p:blipFill>
        <p:spPr>
          <a:xfrm>
            <a:off x="4096268" y="1138727"/>
            <a:ext cx="3629532" cy="710842"/>
          </a:xfrm>
          <a:prstGeom prst="rect">
            <a:avLst/>
          </a:prstGeom>
        </p:spPr>
      </p:pic>
      <p:pic>
        <p:nvPicPr>
          <p:cNvPr id="11" name="Picture 10">
            <a:extLst>
              <a:ext uri="{FF2B5EF4-FFF2-40B4-BE49-F238E27FC236}">
                <a16:creationId xmlns:a16="http://schemas.microsoft.com/office/drawing/2014/main" id="{1DE4D000-F4A6-4B4A-BF30-D9B2C92A92EF}"/>
              </a:ext>
            </a:extLst>
          </p:cNvPr>
          <p:cNvPicPr>
            <a:picLocks noChangeAspect="1"/>
          </p:cNvPicPr>
          <p:nvPr/>
        </p:nvPicPr>
        <p:blipFill>
          <a:blip r:embed="rId4"/>
          <a:stretch>
            <a:fillRect/>
          </a:stretch>
        </p:blipFill>
        <p:spPr>
          <a:xfrm>
            <a:off x="4096268" y="1949597"/>
            <a:ext cx="3629532" cy="600159"/>
          </a:xfrm>
          <a:prstGeom prst="rect">
            <a:avLst/>
          </a:prstGeom>
        </p:spPr>
      </p:pic>
      <p:pic>
        <p:nvPicPr>
          <p:cNvPr id="13" name="Picture 12">
            <a:extLst>
              <a:ext uri="{FF2B5EF4-FFF2-40B4-BE49-F238E27FC236}">
                <a16:creationId xmlns:a16="http://schemas.microsoft.com/office/drawing/2014/main" id="{4D940D0E-B94A-4DFF-AEEF-EEF902D91FD2}"/>
              </a:ext>
            </a:extLst>
          </p:cNvPr>
          <p:cNvPicPr>
            <a:picLocks noChangeAspect="1"/>
          </p:cNvPicPr>
          <p:nvPr/>
        </p:nvPicPr>
        <p:blipFill>
          <a:blip r:embed="rId5"/>
          <a:stretch>
            <a:fillRect/>
          </a:stretch>
        </p:blipFill>
        <p:spPr>
          <a:xfrm>
            <a:off x="8095733" y="1061887"/>
            <a:ext cx="3867667" cy="1690240"/>
          </a:xfrm>
          <a:prstGeom prst="rect">
            <a:avLst/>
          </a:prstGeom>
        </p:spPr>
      </p:pic>
      <p:cxnSp>
        <p:nvCxnSpPr>
          <p:cNvPr id="15" name="Connector: Elbow 14">
            <a:extLst>
              <a:ext uri="{FF2B5EF4-FFF2-40B4-BE49-F238E27FC236}">
                <a16:creationId xmlns:a16="http://schemas.microsoft.com/office/drawing/2014/main" id="{116E532E-EB3A-4DE6-BF0C-C0CB00D6A261}"/>
              </a:ext>
            </a:extLst>
          </p:cNvPr>
          <p:cNvCxnSpPr>
            <a:stCxn id="7" idx="3"/>
            <a:endCxn id="9" idx="1"/>
          </p:cNvCxnSpPr>
          <p:nvPr/>
        </p:nvCxnSpPr>
        <p:spPr>
          <a:xfrm flipV="1">
            <a:off x="3557943" y="1494148"/>
            <a:ext cx="538325" cy="355421"/>
          </a:xfrm>
          <a:prstGeom prst="bentConnector3">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B65D419C-D8C8-4449-AC83-B151A0B33560}"/>
              </a:ext>
            </a:extLst>
          </p:cNvPr>
          <p:cNvCxnSpPr>
            <a:cxnSpLocks/>
            <a:stCxn id="7" idx="3"/>
            <a:endCxn id="11" idx="1"/>
          </p:cNvCxnSpPr>
          <p:nvPr/>
        </p:nvCxnSpPr>
        <p:spPr>
          <a:xfrm>
            <a:off x="3557943" y="1849569"/>
            <a:ext cx="538325" cy="400108"/>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19" name="Connector: Elbow 18">
            <a:extLst>
              <a:ext uri="{FF2B5EF4-FFF2-40B4-BE49-F238E27FC236}">
                <a16:creationId xmlns:a16="http://schemas.microsoft.com/office/drawing/2014/main" id="{5E47214E-9D85-4174-AC15-DE802847115E}"/>
              </a:ext>
            </a:extLst>
          </p:cNvPr>
          <p:cNvCxnSpPr>
            <a:cxnSpLocks/>
            <a:stCxn id="11" idx="3"/>
            <a:endCxn id="13" idx="1"/>
          </p:cNvCxnSpPr>
          <p:nvPr/>
        </p:nvCxnSpPr>
        <p:spPr>
          <a:xfrm flipV="1">
            <a:off x="7725800" y="1907007"/>
            <a:ext cx="369933" cy="342670"/>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22" name="Connector: Elbow 21">
            <a:extLst>
              <a:ext uri="{FF2B5EF4-FFF2-40B4-BE49-F238E27FC236}">
                <a16:creationId xmlns:a16="http://schemas.microsoft.com/office/drawing/2014/main" id="{0F8E3753-2F07-4F79-9F08-E884525ADE4C}"/>
              </a:ext>
            </a:extLst>
          </p:cNvPr>
          <p:cNvCxnSpPr>
            <a:cxnSpLocks/>
            <a:stCxn id="9" idx="3"/>
            <a:endCxn id="13" idx="1"/>
          </p:cNvCxnSpPr>
          <p:nvPr/>
        </p:nvCxnSpPr>
        <p:spPr>
          <a:xfrm>
            <a:off x="7725800" y="1494148"/>
            <a:ext cx="369933" cy="412859"/>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sp>
        <p:nvSpPr>
          <p:cNvPr id="25" name="TextBox 24">
            <a:extLst>
              <a:ext uri="{FF2B5EF4-FFF2-40B4-BE49-F238E27FC236}">
                <a16:creationId xmlns:a16="http://schemas.microsoft.com/office/drawing/2014/main" id="{AF849E61-8816-4947-9151-CD0E7E396B0D}"/>
              </a:ext>
            </a:extLst>
          </p:cNvPr>
          <p:cNvSpPr txBox="1"/>
          <p:nvPr/>
        </p:nvSpPr>
        <p:spPr>
          <a:xfrm>
            <a:off x="1586230" y="2598238"/>
            <a:ext cx="1150892" cy="307777"/>
          </a:xfrm>
          <a:prstGeom prst="rect">
            <a:avLst/>
          </a:prstGeom>
          <a:noFill/>
        </p:spPr>
        <p:txBody>
          <a:bodyPr wrap="none" rtlCol="0">
            <a:spAutoFit/>
          </a:bodyPr>
          <a:lstStyle/>
          <a:p>
            <a:r>
              <a:rPr lang="en-IN" sz="1400" dirty="0">
                <a:solidFill>
                  <a:schemeClr val="bg2"/>
                </a:solidFill>
              </a:rPr>
              <a:t>BOT Creation</a:t>
            </a:r>
          </a:p>
        </p:txBody>
      </p:sp>
      <p:sp>
        <p:nvSpPr>
          <p:cNvPr id="26" name="TextBox 25">
            <a:extLst>
              <a:ext uri="{FF2B5EF4-FFF2-40B4-BE49-F238E27FC236}">
                <a16:creationId xmlns:a16="http://schemas.microsoft.com/office/drawing/2014/main" id="{8B321E07-2169-407F-9877-0BDB18F0BB7E}"/>
              </a:ext>
            </a:extLst>
          </p:cNvPr>
          <p:cNvSpPr txBox="1"/>
          <p:nvPr/>
        </p:nvSpPr>
        <p:spPr>
          <a:xfrm>
            <a:off x="5247658" y="2649784"/>
            <a:ext cx="1423788" cy="307777"/>
          </a:xfrm>
          <a:prstGeom prst="rect">
            <a:avLst/>
          </a:prstGeom>
          <a:noFill/>
        </p:spPr>
        <p:txBody>
          <a:bodyPr wrap="none" rtlCol="0">
            <a:spAutoFit/>
          </a:bodyPr>
          <a:lstStyle/>
          <a:p>
            <a:r>
              <a:rPr lang="en-IN" sz="1400" dirty="0">
                <a:solidFill>
                  <a:schemeClr val="bg2"/>
                </a:solidFill>
              </a:rPr>
              <a:t>Login Credentials</a:t>
            </a:r>
          </a:p>
        </p:txBody>
      </p:sp>
      <p:sp>
        <p:nvSpPr>
          <p:cNvPr id="27" name="TextBox 26">
            <a:extLst>
              <a:ext uri="{FF2B5EF4-FFF2-40B4-BE49-F238E27FC236}">
                <a16:creationId xmlns:a16="http://schemas.microsoft.com/office/drawing/2014/main" id="{C30A9892-99FF-408A-A8F5-36E8D97D6429}"/>
              </a:ext>
            </a:extLst>
          </p:cNvPr>
          <p:cNvSpPr txBox="1"/>
          <p:nvPr/>
        </p:nvSpPr>
        <p:spPr>
          <a:xfrm>
            <a:off x="8213656" y="2814222"/>
            <a:ext cx="3805850" cy="523220"/>
          </a:xfrm>
          <a:prstGeom prst="rect">
            <a:avLst/>
          </a:prstGeom>
          <a:noFill/>
        </p:spPr>
        <p:txBody>
          <a:bodyPr wrap="none" rtlCol="0">
            <a:spAutoFit/>
          </a:bodyPr>
          <a:lstStyle/>
          <a:p>
            <a:r>
              <a:rPr lang="en-IN" sz="1400" dirty="0">
                <a:solidFill>
                  <a:schemeClr val="bg2"/>
                </a:solidFill>
              </a:rPr>
              <a:t>Outgoing event connect – via client server NGROK</a:t>
            </a:r>
          </a:p>
          <a:p>
            <a:pPr algn="ctr"/>
            <a:r>
              <a:rPr lang="en-IN" sz="1400" dirty="0">
                <a:solidFill>
                  <a:schemeClr val="bg2"/>
                </a:solidFill>
              </a:rPr>
              <a:t>(Exploring RASA server)</a:t>
            </a:r>
          </a:p>
        </p:txBody>
      </p:sp>
      <p:pic>
        <p:nvPicPr>
          <p:cNvPr id="29" name="Picture 28">
            <a:extLst>
              <a:ext uri="{FF2B5EF4-FFF2-40B4-BE49-F238E27FC236}">
                <a16:creationId xmlns:a16="http://schemas.microsoft.com/office/drawing/2014/main" id="{4A3C8110-5B0D-4943-9A4D-46D6BD316859}"/>
              </a:ext>
            </a:extLst>
          </p:cNvPr>
          <p:cNvPicPr>
            <a:picLocks noChangeAspect="1"/>
          </p:cNvPicPr>
          <p:nvPr/>
        </p:nvPicPr>
        <p:blipFill>
          <a:blip r:embed="rId6"/>
          <a:stretch>
            <a:fillRect/>
          </a:stretch>
        </p:blipFill>
        <p:spPr>
          <a:xfrm>
            <a:off x="8214800" y="3924179"/>
            <a:ext cx="3629532" cy="1347186"/>
          </a:xfrm>
          <a:prstGeom prst="rect">
            <a:avLst/>
          </a:prstGeom>
        </p:spPr>
      </p:pic>
      <p:sp>
        <p:nvSpPr>
          <p:cNvPr id="30" name="TextBox 29">
            <a:extLst>
              <a:ext uri="{FF2B5EF4-FFF2-40B4-BE49-F238E27FC236}">
                <a16:creationId xmlns:a16="http://schemas.microsoft.com/office/drawing/2014/main" id="{FCA5CAA8-AE85-4A39-8E7B-DE4DAB92C7BB}"/>
              </a:ext>
            </a:extLst>
          </p:cNvPr>
          <p:cNvSpPr txBox="1"/>
          <p:nvPr/>
        </p:nvSpPr>
        <p:spPr>
          <a:xfrm>
            <a:off x="8154694" y="5405623"/>
            <a:ext cx="3749744" cy="523220"/>
          </a:xfrm>
          <a:prstGeom prst="rect">
            <a:avLst/>
          </a:prstGeom>
          <a:noFill/>
        </p:spPr>
        <p:txBody>
          <a:bodyPr wrap="none" rtlCol="0">
            <a:spAutoFit/>
          </a:bodyPr>
          <a:lstStyle/>
          <a:p>
            <a:r>
              <a:rPr lang="en-IN" sz="1400" dirty="0">
                <a:solidFill>
                  <a:schemeClr val="bg2"/>
                </a:solidFill>
              </a:rPr>
              <a:t>Incoming event connect – via client server NGROK</a:t>
            </a:r>
          </a:p>
          <a:p>
            <a:pPr algn="ctr"/>
            <a:r>
              <a:rPr lang="en-IN" sz="1400" dirty="0">
                <a:solidFill>
                  <a:schemeClr val="bg2"/>
                </a:solidFill>
              </a:rPr>
              <a:t>(Exploring RASA server)</a:t>
            </a:r>
          </a:p>
        </p:txBody>
      </p:sp>
      <p:sp>
        <p:nvSpPr>
          <p:cNvPr id="31" name="Rectangle 30">
            <a:extLst>
              <a:ext uri="{FF2B5EF4-FFF2-40B4-BE49-F238E27FC236}">
                <a16:creationId xmlns:a16="http://schemas.microsoft.com/office/drawing/2014/main" id="{6DF66923-1208-4980-93AA-3160600B81F5}"/>
              </a:ext>
            </a:extLst>
          </p:cNvPr>
          <p:cNvSpPr/>
          <p:nvPr/>
        </p:nvSpPr>
        <p:spPr>
          <a:xfrm>
            <a:off x="8001000" y="942975"/>
            <a:ext cx="4018506" cy="5238750"/>
          </a:xfrm>
          <a:prstGeom prst="rect">
            <a:avLst/>
          </a:prstGeom>
          <a:noFill/>
          <a:ln>
            <a:solidFill>
              <a:schemeClr val="bg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90009B26-0491-4310-AACB-BD4B389039AE}"/>
              </a:ext>
            </a:extLst>
          </p:cNvPr>
          <p:cNvPicPr>
            <a:picLocks noChangeAspect="1"/>
          </p:cNvPicPr>
          <p:nvPr/>
        </p:nvPicPr>
        <p:blipFill>
          <a:blip r:embed="rId7"/>
          <a:stretch>
            <a:fillRect/>
          </a:stretch>
        </p:blipFill>
        <p:spPr>
          <a:xfrm>
            <a:off x="1313893" y="3275715"/>
            <a:ext cx="6029882" cy="2957377"/>
          </a:xfrm>
          <a:prstGeom prst="rect">
            <a:avLst/>
          </a:prstGeom>
        </p:spPr>
      </p:pic>
      <p:pic>
        <p:nvPicPr>
          <p:cNvPr id="20" name="Picture 19" descr="Text&#10;&#10;Description automatically generated with low confidence">
            <a:extLst>
              <a:ext uri="{FF2B5EF4-FFF2-40B4-BE49-F238E27FC236}">
                <a16:creationId xmlns:a16="http://schemas.microsoft.com/office/drawing/2014/main" id="{A098E2DA-7C36-4B69-A450-0307DCB643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95468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4851537" y="2844225"/>
            <a:ext cx="2935612" cy="584775"/>
          </a:xfrm>
          <a:prstGeom prst="rect">
            <a:avLst/>
          </a:prstGeom>
          <a:noFill/>
        </p:spPr>
        <p:txBody>
          <a:bodyPr wrap="none" rtlCol="0">
            <a:spAutoFit/>
          </a:bodyPr>
          <a:lstStyle/>
          <a:p>
            <a:pPr algn="ctr"/>
            <a:r>
              <a:rPr lang="en-IN" sz="3200" b="1" dirty="0"/>
              <a:t>The Architecture</a:t>
            </a:r>
          </a:p>
        </p:txBody>
      </p:sp>
      <p:pic>
        <p:nvPicPr>
          <p:cNvPr id="3" name="Picture 2" descr="Text&#10;&#10;Description automatically generated with low confidence">
            <a:extLst>
              <a:ext uri="{FF2B5EF4-FFF2-40B4-BE49-F238E27FC236}">
                <a16:creationId xmlns:a16="http://schemas.microsoft.com/office/drawing/2014/main" id="{FE6DD791-9CC9-4AAC-A87A-7E8D5D3B4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15671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342F70-670B-4314-A500-4CBDC2D973A1}"/>
              </a:ext>
            </a:extLst>
          </p:cNvPr>
          <p:cNvSpPr/>
          <p:nvPr/>
        </p:nvSpPr>
        <p:spPr>
          <a:xfrm>
            <a:off x="85834" y="253461"/>
            <a:ext cx="11858625" cy="704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N" sz="4000" b="1" dirty="0">
                <a:solidFill>
                  <a:schemeClr val="bg2">
                    <a:lumMod val="50000"/>
                  </a:schemeClr>
                </a:solidFill>
              </a:rPr>
              <a:t>SAFEBOT - ARCHITECTURE</a:t>
            </a:r>
          </a:p>
        </p:txBody>
      </p:sp>
      <p:cxnSp>
        <p:nvCxnSpPr>
          <p:cNvPr id="143" name="Straight Connector 142">
            <a:extLst>
              <a:ext uri="{FF2B5EF4-FFF2-40B4-BE49-F238E27FC236}">
                <a16:creationId xmlns:a16="http://schemas.microsoft.com/office/drawing/2014/main" id="{4DBE0038-8C42-45D3-8091-246032235176}"/>
              </a:ext>
            </a:extLst>
          </p:cNvPr>
          <p:cNvCxnSpPr/>
          <p:nvPr/>
        </p:nvCxnSpPr>
        <p:spPr>
          <a:xfrm>
            <a:off x="106680" y="1002585"/>
            <a:ext cx="11978640" cy="0"/>
          </a:xfrm>
          <a:prstGeom prst="line">
            <a:avLst/>
          </a:prstGeom>
          <a:ln w="19050"/>
        </p:spPr>
        <p:style>
          <a:lnRef idx="1">
            <a:schemeClr val="accent6"/>
          </a:lnRef>
          <a:fillRef idx="0">
            <a:schemeClr val="accent6"/>
          </a:fillRef>
          <a:effectRef idx="0">
            <a:schemeClr val="accent6"/>
          </a:effectRef>
          <a:fontRef idx="minor">
            <a:schemeClr val="tx1"/>
          </a:fontRef>
        </p:style>
      </p:cxnSp>
      <p:grpSp>
        <p:nvGrpSpPr>
          <p:cNvPr id="16" name="Group 15">
            <a:extLst>
              <a:ext uri="{FF2B5EF4-FFF2-40B4-BE49-F238E27FC236}">
                <a16:creationId xmlns:a16="http://schemas.microsoft.com/office/drawing/2014/main" id="{CD4AA5DA-3966-4672-B937-55BE27248461}"/>
              </a:ext>
            </a:extLst>
          </p:cNvPr>
          <p:cNvGrpSpPr/>
          <p:nvPr/>
        </p:nvGrpSpPr>
        <p:grpSpPr>
          <a:xfrm>
            <a:off x="2166115" y="1771650"/>
            <a:ext cx="9661550" cy="3673433"/>
            <a:chOff x="410425" y="1481644"/>
            <a:chExt cx="11626790" cy="4420640"/>
          </a:xfrm>
        </p:grpSpPr>
        <p:cxnSp>
          <p:nvCxnSpPr>
            <p:cNvPr id="103" name="Connector: Elbow 102">
              <a:extLst>
                <a:ext uri="{FF2B5EF4-FFF2-40B4-BE49-F238E27FC236}">
                  <a16:creationId xmlns:a16="http://schemas.microsoft.com/office/drawing/2014/main" id="{CFD0A382-CD81-450B-807C-F97BA737F163}"/>
                </a:ext>
              </a:extLst>
            </p:cNvPr>
            <p:cNvCxnSpPr>
              <a:cxnSpLocks/>
              <a:stCxn id="56" idx="2"/>
              <a:endCxn id="45" idx="1"/>
            </p:cNvCxnSpPr>
            <p:nvPr/>
          </p:nvCxnSpPr>
          <p:spPr>
            <a:xfrm rot="5400000">
              <a:off x="3622995" y="809877"/>
              <a:ext cx="1090468" cy="7354842"/>
            </a:xfrm>
            <a:prstGeom prst="bentConnector4">
              <a:avLst>
                <a:gd name="adj1" fmla="val 195411"/>
                <a:gd name="adj2" fmla="val 103108"/>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nvGrpSpPr>
            <p:cNvPr id="8" name="Group 7">
              <a:extLst>
                <a:ext uri="{FF2B5EF4-FFF2-40B4-BE49-F238E27FC236}">
                  <a16:creationId xmlns:a16="http://schemas.microsoft.com/office/drawing/2014/main" id="{EC6938BC-3B69-49B8-93BC-414BB614198D}"/>
                </a:ext>
              </a:extLst>
            </p:cNvPr>
            <p:cNvGrpSpPr/>
            <p:nvPr/>
          </p:nvGrpSpPr>
          <p:grpSpPr>
            <a:xfrm>
              <a:off x="5416603" y="5531829"/>
              <a:ext cx="6620612" cy="353897"/>
              <a:chOff x="322813" y="5559142"/>
              <a:chExt cx="6620612" cy="353897"/>
            </a:xfrm>
          </p:grpSpPr>
          <p:sp>
            <p:nvSpPr>
              <p:cNvPr id="91" name="Rectangle 90">
                <a:extLst>
                  <a:ext uri="{FF2B5EF4-FFF2-40B4-BE49-F238E27FC236}">
                    <a16:creationId xmlns:a16="http://schemas.microsoft.com/office/drawing/2014/main" id="{58159489-02C4-4D2A-8812-03B49C8260D9}"/>
                  </a:ext>
                </a:extLst>
              </p:cNvPr>
              <p:cNvSpPr/>
              <p:nvPr/>
            </p:nvSpPr>
            <p:spPr>
              <a:xfrm>
                <a:off x="322813" y="5559142"/>
                <a:ext cx="6620612" cy="353897"/>
              </a:xfrm>
              <a:prstGeom prst="rect">
                <a:avLst/>
              </a:prstGeom>
              <a:solidFill>
                <a:schemeClr val="bg1">
                  <a:lumMod val="95000"/>
                </a:schemeClr>
              </a:solid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pic>
            <p:nvPicPr>
              <p:cNvPr id="2064" name="Picture 16" descr="Publish the site using&amp;quot;ngrok&amp;quot; simply | (日本語) 株式会社ブリスウェル ベトナム">
                <a:extLst>
                  <a:ext uri="{FF2B5EF4-FFF2-40B4-BE49-F238E27FC236}">
                    <a16:creationId xmlns:a16="http://schemas.microsoft.com/office/drawing/2014/main" id="{28BC600C-DFD2-40CC-AB14-D957DDA40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14" y="5604139"/>
                <a:ext cx="576016" cy="28800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loud Server Clipart Clipart Transparent Background - Hp Server, HD Png  Download , Transparent Png Image - PNGitem">
                <a:extLst>
                  <a:ext uri="{FF2B5EF4-FFF2-40B4-BE49-F238E27FC236}">
                    <a16:creationId xmlns:a16="http://schemas.microsoft.com/office/drawing/2014/main" id="{5DCF26DE-1B58-46B5-A13B-3407AF35A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14" y="5571292"/>
                <a:ext cx="491864" cy="32085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E44587F8-BB1E-4D96-B06B-DF0996712A60}"/>
                  </a:ext>
                </a:extLst>
              </p:cNvPr>
              <p:cNvSpPr txBox="1"/>
              <p:nvPr/>
            </p:nvSpPr>
            <p:spPr>
              <a:xfrm>
                <a:off x="2946581" y="5597557"/>
                <a:ext cx="92204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Local Server</a:t>
                </a:r>
              </a:p>
            </p:txBody>
          </p:sp>
        </p:grpSp>
        <p:grpSp>
          <p:nvGrpSpPr>
            <p:cNvPr id="6" name="Group 5">
              <a:extLst>
                <a:ext uri="{FF2B5EF4-FFF2-40B4-BE49-F238E27FC236}">
                  <a16:creationId xmlns:a16="http://schemas.microsoft.com/office/drawing/2014/main" id="{25F842EB-9D74-438B-AB39-081FDD587681}"/>
                </a:ext>
              </a:extLst>
            </p:cNvPr>
            <p:cNvGrpSpPr/>
            <p:nvPr/>
          </p:nvGrpSpPr>
          <p:grpSpPr>
            <a:xfrm>
              <a:off x="9211984" y="1481644"/>
              <a:ext cx="2825231" cy="3952428"/>
              <a:chOff x="322813" y="1500550"/>
              <a:chExt cx="2825231" cy="3952428"/>
            </a:xfrm>
          </p:grpSpPr>
          <p:sp>
            <p:nvSpPr>
              <p:cNvPr id="9" name="Rectangle 8">
                <a:extLst>
                  <a:ext uri="{FF2B5EF4-FFF2-40B4-BE49-F238E27FC236}">
                    <a16:creationId xmlns:a16="http://schemas.microsoft.com/office/drawing/2014/main" id="{E62AB3F9-1725-447E-9E49-729203689473}"/>
                  </a:ext>
                </a:extLst>
              </p:cNvPr>
              <p:cNvSpPr/>
              <p:nvPr/>
            </p:nvSpPr>
            <p:spPr>
              <a:xfrm>
                <a:off x="1647924" y="2046979"/>
                <a:ext cx="1265964" cy="3204503"/>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81" name="Rectangle 80">
                <a:extLst>
                  <a:ext uri="{FF2B5EF4-FFF2-40B4-BE49-F238E27FC236}">
                    <a16:creationId xmlns:a16="http://schemas.microsoft.com/office/drawing/2014/main" id="{32D40DDF-AF17-41A1-B85F-B2A5480CBA38}"/>
                  </a:ext>
                </a:extLst>
              </p:cNvPr>
              <p:cNvSpPr/>
              <p:nvPr/>
            </p:nvSpPr>
            <p:spPr>
              <a:xfrm>
                <a:off x="1786968" y="2217437"/>
                <a:ext cx="943606" cy="3776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dirty="0">
                    <a:solidFill>
                      <a:schemeClr val="bg2">
                        <a:lumMod val="50000"/>
                      </a:schemeClr>
                    </a:solidFill>
                  </a:rPr>
                  <a:t>Utter</a:t>
                </a:r>
              </a:p>
            </p:txBody>
          </p:sp>
          <p:pic>
            <p:nvPicPr>
              <p:cNvPr id="2062" name="Picture 14">
                <a:extLst>
                  <a:ext uri="{FF2B5EF4-FFF2-40B4-BE49-F238E27FC236}">
                    <a16:creationId xmlns:a16="http://schemas.microsoft.com/office/drawing/2014/main" id="{27269E9D-4A13-4D28-AA15-30B11CE4F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502" y="3465431"/>
                <a:ext cx="1158088" cy="47318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BDBC1F42-5591-4ACD-A50C-9DC4CCD33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06" y="2158187"/>
                <a:ext cx="873984" cy="65605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Samsung S8 Mobile Png">
                <a:extLst>
                  <a:ext uri="{FF2B5EF4-FFF2-40B4-BE49-F238E27FC236}">
                    <a16:creationId xmlns:a16="http://schemas.microsoft.com/office/drawing/2014/main" id="{080B3B2E-89D4-41C4-9F4E-901D7D9E8E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37" y="4436870"/>
                <a:ext cx="905120" cy="68410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or: Elbow 111">
                <a:extLst>
                  <a:ext uri="{FF2B5EF4-FFF2-40B4-BE49-F238E27FC236}">
                    <a16:creationId xmlns:a16="http://schemas.microsoft.com/office/drawing/2014/main" id="{F73C34F6-B6DA-4BFD-BD60-09DFD435A84E}"/>
                  </a:ext>
                </a:extLst>
              </p:cNvPr>
              <p:cNvCxnSpPr>
                <a:cxnSpLocks/>
                <a:stCxn id="2080" idx="3"/>
                <a:endCxn id="2062" idx="1"/>
              </p:cNvCxnSpPr>
              <p:nvPr/>
            </p:nvCxnSpPr>
            <p:spPr>
              <a:xfrm flipV="1">
                <a:off x="1375557" y="3702025"/>
                <a:ext cx="324945" cy="1076896"/>
              </a:xfrm>
              <a:prstGeom prst="bentConnector3">
                <a:avLst>
                  <a:gd name="adj1" fmla="val 50000"/>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115" name="Connector: Elbow 114">
                <a:extLst>
                  <a:ext uri="{FF2B5EF4-FFF2-40B4-BE49-F238E27FC236}">
                    <a16:creationId xmlns:a16="http://schemas.microsoft.com/office/drawing/2014/main" id="{81B8DF03-1D5B-4B3A-9E94-B652865D219A}"/>
                  </a:ext>
                </a:extLst>
              </p:cNvPr>
              <p:cNvCxnSpPr>
                <a:cxnSpLocks/>
                <a:stCxn id="2074" idx="2"/>
                <a:endCxn id="2062" idx="1"/>
              </p:cNvCxnSpPr>
              <p:nvPr/>
            </p:nvCxnSpPr>
            <p:spPr>
              <a:xfrm rot="16200000" flipH="1">
                <a:off x="918160" y="2919682"/>
                <a:ext cx="887781" cy="676904"/>
              </a:xfrm>
              <a:prstGeom prst="bentConnector2">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122" name="TextBox 121">
                <a:extLst>
                  <a:ext uri="{FF2B5EF4-FFF2-40B4-BE49-F238E27FC236}">
                    <a16:creationId xmlns:a16="http://schemas.microsoft.com/office/drawing/2014/main" id="{42954743-54B2-4572-902F-9AEDBECA62EE}"/>
                  </a:ext>
                </a:extLst>
              </p:cNvPr>
              <p:cNvSpPr txBox="1"/>
              <p:nvPr/>
            </p:nvSpPr>
            <p:spPr>
              <a:xfrm>
                <a:off x="628152" y="1884947"/>
                <a:ext cx="68800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Desktop</a:t>
                </a:r>
              </a:p>
            </p:txBody>
          </p:sp>
          <p:sp>
            <p:nvSpPr>
              <p:cNvPr id="123" name="TextBox 122">
                <a:extLst>
                  <a:ext uri="{FF2B5EF4-FFF2-40B4-BE49-F238E27FC236}">
                    <a16:creationId xmlns:a16="http://schemas.microsoft.com/office/drawing/2014/main" id="{BB46F3BE-057A-4765-8A1B-2556CA2E492B}"/>
                  </a:ext>
                </a:extLst>
              </p:cNvPr>
              <p:cNvSpPr txBox="1"/>
              <p:nvPr/>
            </p:nvSpPr>
            <p:spPr>
              <a:xfrm>
                <a:off x="601790" y="5191368"/>
                <a:ext cx="59182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Mobile</a:t>
                </a:r>
              </a:p>
            </p:txBody>
          </p:sp>
          <p:sp>
            <p:nvSpPr>
              <p:cNvPr id="131" name="TextBox 130">
                <a:extLst>
                  <a:ext uri="{FF2B5EF4-FFF2-40B4-BE49-F238E27FC236}">
                    <a16:creationId xmlns:a16="http://schemas.microsoft.com/office/drawing/2014/main" id="{8A5BEE32-5E38-4137-8C29-5B1D7C0ADCA0}"/>
                  </a:ext>
                </a:extLst>
              </p:cNvPr>
              <p:cNvSpPr txBox="1"/>
              <p:nvPr/>
            </p:nvSpPr>
            <p:spPr>
              <a:xfrm>
                <a:off x="322813" y="2937888"/>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132" name="TextBox 131">
                <a:extLst>
                  <a:ext uri="{FF2B5EF4-FFF2-40B4-BE49-F238E27FC236}">
                    <a16:creationId xmlns:a16="http://schemas.microsoft.com/office/drawing/2014/main" id="{D604F1EE-831C-4FC5-B831-2096E3D4A364}"/>
                  </a:ext>
                </a:extLst>
              </p:cNvPr>
              <p:cNvSpPr txBox="1"/>
              <p:nvPr/>
            </p:nvSpPr>
            <p:spPr>
              <a:xfrm>
                <a:off x="809878" y="3988045"/>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134" name="Rectangle 133">
                <a:extLst>
                  <a:ext uri="{FF2B5EF4-FFF2-40B4-BE49-F238E27FC236}">
                    <a16:creationId xmlns:a16="http://schemas.microsoft.com/office/drawing/2014/main" id="{C9C911D7-06A0-4890-8A03-71EC750C40C8}"/>
                  </a:ext>
                </a:extLst>
              </p:cNvPr>
              <p:cNvSpPr/>
              <p:nvPr/>
            </p:nvSpPr>
            <p:spPr>
              <a:xfrm>
                <a:off x="341795" y="1709611"/>
                <a:ext cx="2806249" cy="3743366"/>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33" name="Rectangle 132">
                <a:extLst>
                  <a:ext uri="{FF2B5EF4-FFF2-40B4-BE49-F238E27FC236}">
                    <a16:creationId xmlns:a16="http://schemas.microsoft.com/office/drawing/2014/main" id="{E6D7D113-15C3-4CFB-B40F-A139789E9574}"/>
                  </a:ext>
                </a:extLst>
              </p:cNvPr>
              <p:cNvSpPr/>
              <p:nvPr/>
            </p:nvSpPr>
            <p:spPr>
              <a:xfrm>
                <a:off x="559440" y="1500550"/>
                <a:ext cx="1268358" cy="334984"/>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DISTRIBUTION</a:t>
                </a:r>
              </a:p>
            </p:txBody>
          </p:sp>
        </p:grpSp>
        <p:grpSp>
          <p:nvGrpSpPr>
            <p:cNvPr id="7" name="Group 6">
              <a:extLst>
                <a:ext uri="{FF2B5EF4-FFF2-40B4-BE49-F238E27FC236}">
                  <a16:creationId xmlns:a16="http://schemas.microsoft.com/office/drawing/2014/main" id="{24E53C0E-4CBB-47EC-AA23-508B177EF258}"/>
                </a:ext>
              </a:extLst>
            </p:cNvPr>
            <p:cNvGrpSpPr/>
            <p:nvPr/>
          </p:nvGrpSpPr>
          <p:grpSpPr>
            <a:xfrm>
              <a:off x="5371957" y="1515858"/>
              <a:ext cx="4038743" cy="3926959"/>
              <a:chOff x="3246084" y="1526020"/>
              <a:chExt cx="4038743" cy="3926959"/>
            </a:xfrm>
          </p:grpSpPr>
          <p:sp>
            <p:nvSpPr>
              <p:cNvPr id="5" name="Rectangle 4">
                <a:extLst>
                  <a:ext uri="{FF2B5EF4-FFF2-40B4-BE49-F238E27FC236}">
                    <a16:creationId xmlns:a16="http://schemas.microsoft.com/office/drawing/2014/main" id="{501575AD-9D50-47CF-A845-65CBCA5462AB}"/>
                  </a:ext>
                </a:extLst>
              </p:cNvPr>
              <p:cNvSpPr/>
              <p:nvPr/>
            </p:nvSpPr>
            <p:spPr>
              <a:xfrm>
                <a:off x="3246084" y="1709613"/>
                <a:ext cx="3667902" cy="3743366"/>
              </a:xfrm>
              <a:prstGeom prst="rect">
                <a:avLst/>
              </a:prstGeom>
              <a:solidFill>
                <a:schemeClr val="accent5">
                  <a:lumMod val="40000"/>
                  <a:lumOff val="60000"/>
                </a:schemeClr>
              </a:solidFill>
              <a:ln w="2857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54" name="Rectangle 53">
                <a:extLst>
                  <a:ext uri="{FF2B5EF4-FFF2-40B4-BE49-F238E27FC236}">
                    <a16:creationId xmlns:a16="http://schemas.microsoft.com/office/drawing/2014/main" id="{EAEE851B-C1B9-4BFE-B146-F552D2A4696D}"/>
                  </a:ext>
                </a:extLst>
              </p:cNvPr>
              <p:cNvSpPr/>
              <p:nvPr/>
            </p:nvSpPr>
            <p:spPr>
              <a:xfrm>
                <a:off x="3336642" y="1526020"/>
                <a:ext cx="1268358" cy="293573"/>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SAFEBOT</a:t>
                </a:r>
              </a:p>
            </p:txBody>
          </p:sp>
          <p:pic>
            <p:nvPicPr>
              <p:cNvPr id="55" name="Picture 6" descr="AI Free Logo Maker - Create A Logo For Free Online - LogoBot">
                <a:extLst>
                  <a:ext uri="{FF2B5EF4-FFF2-40B4-BE49-F238E27FC236}">
                    <a16:creationId xmlns:a16="http://schemas.microsoft.com/office/drawing/2014/main" id="{F413779B-78DC-4B38-A4B0-1E1F59C12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5090" y="2002767"/>
                <a:ext cx="886069" cy="113064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Logo - Rasa Nlu Transparent PNG - 1160x564 - Free Download on NicePNG">
                <a:extLst>
                  <a:ext uri="{FF2B5EF4-FFF2-40B4-BE49-F238E27FC236}">
                    <a16:creationId xmlns:a16="http://schemas.microsoft.com/office/drawing/2014/main" id="{47944326-89F2-4FFC-9DC1-66E12359F0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2604" y="3501041"/>
                <a:ext cx="874346" cy="45118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A Beginner&amp;#39;s Guide to Rasa NLU for Intent Classification and Named-entity  Recognition | by Ng Wai Foong | Towards Data Science">
                <a:extLst>
                  <a:ext uri="{FF2B5EF4-FFF2-40B4-BE49-F238E27FC236}">
                    <a16:creationId xmlns:a16="http://schemas.microsoft.com/office/drawing/2014/main" id="{14356074-60A6-44DE-A7CA-8A118C7A4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1115" y="3482684"/>
                <a:ext cx="874345" cy="46840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or: Elbow 59">
                <a:extLst>
                  <a:ext uri="{FF2B5EF4-FFF2-40B4-BE49-F238E27FC236}">
                    <a16:creationId xmlns:a16="http://schemas.microsoft.com/office/drawing/2014/main" id="{784740B2-5965-4911-B1C7-7A01F44D3103}"/>
                  </a:ext>
                </a:extLst>
              </p:cNvPr>
              <p:cNvCxnSpPr>
                <a:cxnSpLocks/>
                <a:stCxn id="55" idx="1"/>
                <a:endCxn id="57" idx="0"/>
              </p:cNvCxnSpPr>
              <p:nvPr/>
            </p:nvCxnSpPr>
            <p:spPr>
              <a:xfrm rot="10800000" flipV="1">
                <a:off x="4038288" y="2568086"/>
                <a:ext cx="1816802" cy="914597"/>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cxnSp>
            <p:nvCxnSpPr>
              <p:cNvPr id="63" name="Connector: Elbow 62">
                <a:extLst>
                  <a:ext uri="{FF2B5EF4-FFF2-40B4-BE49-F238E27FC236}">
                    <a16:creationId xmlns:a16="http://schemas.microsoft.com/office/drawing/2014/main" id="{620512F1-E343-471C-AB63-53A9D586B139}"/>
                  </a:ext>
                </a:extLst>
              </p:cNvPr>
              <p:cNvCxnSpPr>
                <a:cxnSpLocks/>
                <a:stCxn id="55" idx="2"/>
                <a:endCxn id="56" idx="3"/>
              </p:cNvCxnSpPr>
              <p:nvPr/>
            </p:nvCxnSpPr>
            <p:spPr>
              <a:xfrm rot="5400000">
                <a:off x="5930925" y="3359433"/>
                <a:ext cx="593227" cy="141175"/>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sp>
            <p:nvSpPr>
              <p:cNvPr id="82" name="TextBox 81">
                <a:extLst>
                  <a:ext uri="{FF2B5EF4-FFF2-40B4-BE49-F238E27FC236}">
                    <a16:creationId xmlns:a16="http://schemas.microsoft.com/office/drawing/2014/main" id="{BC104D87-DB7F-4E2A-9B90-BA3FE07B28BF}"/>
                  </a:ext>
                </a:extLst>
              </p:cNvPr>
              <p:cNvSpPr txBox="1"/>
              <p:nvPr/>
            </p:nvSpPr>
            <p:spPr>
              <a:xfrm>
                <a:off x="3300135" y="3018640"/>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88" name="TextBox 87">
                <a:extLst>
                  <a:ext uri="{FF2B5EF4-FFF2-40B4-BE49-F238E27FC236}">
                    <a16:creationId xmlns:a16="http://schemas.microsoft.com/office/drawing/2014/main" id="{0E2541ED-071B-4E38-BD9F-5849A835B724}"/>
                  </a:ext>
                </a:extLst>
              </p:cNvPr>
              <p:cNvSpPr txBox="1"/>
              <p:nvPr/>
            </p:nvSpPr>
            <p:spPr>
              <a:xfrm>
                <a:off x="3407499" y="4132086"/>
                <a:ext cx="712054"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ANSWER</a:t>
                </a:r>
              </a:p>
            </p:txBody>
          </p:sp>
          <p:sp>
            <p:nvSpPr>
              <p:cNvPr id="89" name="TextBox 88">
                <a:extLst>
                  <a:ext uri="{FF2B5EF4-FFF2-40B4-BE49-F238E27FC236}">
                    <a16:creationId xmlns:a16="http://schemas.microsoft.com/office/drawing/2014/main" id="{9E9CD65F-2A8E-4866-BD4C-61DC185E5FCC}"/>
                  </a:ext>
                </a:extLst>
              </p:cNvPr>
              <p:cNvSpPr txBox="1"/>
              <p:nvPr/>
            </p:nvSpPr>
            <p:spPr>
              <a:xfrm>
                <a:off x="5140977" y="2234596"/>
                <a:ext cx="93487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BOT MODEL</a:t>
                </a:r>
              </a:p>
            </p:txBody>
          </p:sp>
          <p:sp>
            <p:nvSpPr>
              <p:cNvPr id="90" name="TextBox 89">
                <a:extLst>
                  <a:ext uri="{FF2B5EF4-FFF2-40B4-BE49-F238E27FC236}">
                    <a16:creationId xmlns:a16="http://schemas.microsoft.com/office/drawing/2014/main" id="{54BC5F1F-7FE6-47E7-9768-5E38702E5899}"/>
                  </a:ext>
                </a:extLst>
              </p:cNvPr>
              <p:cNvSpPr txBox="1"/>
              <p:nvPr/>
            </p:nvSpPr>
            <p:spPr>
              <a:xfrm>
                <a:off x="5025519" y="5136931"/>
                <a:ext cx="1186543"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DATA TRACKING</a:t>
                </a:r>
              </a:p>
            </p:txBody>
          </p:sp>
          <p:cxnSp>
            <p:nvCxnSpPr>
              <p:cNvPr id="3" name="Straight Arrow Connector 2">
                <a:extLst>
                  <a:ext uri="{FF2B5EF4-FFF2-40B4-BE49-F238E27FC236}">
                    <a16:creationId xmlns:a16="http://schemas.microsoft.com/office/drawing/2014/main" id="{3B1AF5EB-05EF-44CE-BABA-16C24C8E1516}"/>
                  </a:ext>
                </a:extLst>
              </p:cNvPr>
              <p:cNvCxnSpPr>
                <a:stCxn id="55" idx="3"/>
              </p:cNvCxnSpPr>
              <p:nvPr/>
            </p:nvCxnSpPr>
            <p:spPr>
              <a:xfrm flipV="1">
                <a:off x="6741159" y="2568086"/>
                <a:ext cx="543668" cy="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9" name="Straight Arrow Connector 168">
                <a:extLst>
                  <a:ext uri="{FF2B5EF4-FFF2-40B4-BE49-F238E27FC236}">
                    <a16:creationId xmlns:a16="http://schemas.microsoft.com/office/drawing/2014/main" id="{79A043F4-76D6-4229-977A-3686C22937D0}"/>
                  </a:ext>
                </a:extLst>
              </p:cNvPr>
              <p:cNvCxnSpPr>
                <a:cxnSpLocks/>
                <a:stCxn id="57" idx="3"/>
                <a:endCxn id="56" idx="1"/>
              </p:cNvCxnSpPr>
              <p:nvPr/>
            </p:nvCxnSpPr>
            <p:spPr>
              <a:xfrm>
                <a:off x="4475460" y="3716884"/>
                <a:ext cx="807144" cy="9750"/>
              </a:xfrm>
              <a:prstGeom prst="straightConnector1">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grpSp>
          <p:nvGrpSpPr>
            <p:cNvPr id="2" name="Group 1">
              <a:extLst>
                <a:ext uri="{FF2B5EF4-FFF2-40B4-BE49-F238E27FC236}">
                  <a16:creationId xmlns:a16="http://schemas.microsoft.com/office/drawing/2014/main" id="{72896E40-8E6B-42E7-8D2C-1A0382F786E9}"/>
                </a:ext>
              </a:extLst>
            </p:cNvPr>
            <p:cNvGrpSpPr/>
            <p:nvPr/>
          </p:nvGrpSpPr>
          <p:grpSpPr>
            <a:xfrm>
              <a:off x="410425" y="1511159"/>
              <a:ext cx="4776019" cy="4391125"/>
              <a:chOff x="7102584" y="1521915"/>
              <a:chExt cx="4776019" cy="4391125"/>
            </a:xfrm>
          </p:grpSpPr>
          <p:sp>
            <p:nvSpPr>
              <p:cNvPr id="197" name="Rectangle 196">
                <a:extLst>
                  <a:ext uri="{FF2B5EF4-FFF2-40B4-BE49-F238E27FC236}">
                    <a16:creationId xmlns:a16="http://schemas.microsoft.com/office/drawing/2014/main" id="{252CF18A-DB9A-465D-AF8E-67DCC02B44A6}"/>
                  </a:ext>
                </a:extLst>
              </p:cNvPr>
              <p:cNvSpPr/>
              <p:nvPr/>
            </p:nvSpPr>
            <p:spPr>
              <a:xfrm>
                <a:off x="8373834" y="4705732"/>
                <a:ext cx="874345" cy="64007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b="1" dirty="0">
                    <a:solidFill>
                      <a:schemeClr val="bg2">
                        <a:lumMod val="50000"/>
                      </a:schemeClr>
                    </a:solidFill>
                  </a:rPr>
                  <a:t>SAFE BOT</a:t>
                </a:r>
              </a:p>
              <a:p>
                <a:pPr algn="ctr"/>
                <a:endParaRPr lang="en-IN" sz="1200" b="1" dirty="0">
                  <a:solidFill>
                    <a:schemeClr val="bg2">
                      <a:lumMod val="50000"/>
                    </a:schemeClr>
                  </a:solidFill>
                </a:endParaRPr>
              </a:p>
              <a:p>
                <a:pPr algn="ctr"/>
                <a:endParaRPr lang="en-IN" sz="1200" b="1" dirty="0">
                  <a:solidFill>
                    <a:schemeClr val="bg2">
                      <a:lumMod val="50000"/>
                    </a:schemeClr>
                  </a:solidFill>
                </a:endParaRPr>
              </a:p>
            </p:txBody>
          </p:sp>
          <p:sp>
            <p:nvSpPr>
              <p:cNvPr id="10" name="Rectangle 9">
                <a:extLst>
                  <a:ext uri="{FF2B5EF4-FFF2-40B4-BE49-F238E27FC236}">
                    <a16:creationId xmlns:a16="http://schemas.microsoft.com/office/drawing/2014/main" id="{354A51C9-F02D-446A-AC3C-4C501D1AC9F7}"/>
                  </a:ext>
                </a:extLst>
              </p:cNvPr>
              <p:cNvSpPr/>
              <p:nvPr/>
            </p:nvSpPr>
            <p:spPr>
              <a:xfrm>
                <a:off x="7102584" y="1693383"/>
                <a:ext cx="4766603" cy="2422475"/>
              </a:xfrm>
              <a:prstGeom prst="rect">
                <a:avLst/>
              </a:prstGeom>
              <a:solidFill>
                <a:schemeClr val="accent6">
                  <a:lumMod val="20000"/>
                  <a:lumOff val="80000"/>
                </a:schemeClr>
              </a:solid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1" name="Rectangle 10">
                <a:extLst>
                  <a:ext uri="{FF2B5EF4-FFF2-40B4-BE49-F238E27FC236}">
                    <a16:creationId xmlns:a16="http://schemas.microsoft.com/office/drawing/2014/main" id="{1B3997DE-233C-4E32-93D8-34C2CFA697EB}"/>
                  </a:ext>
                </a:extLst>
              </p:cNvPr>
              <p:cNvSpPr/>
              <p:nvPr/>
            </p:nvSpPr>
            <p:spPr>
              <a:xfrm>
                <a:off x="10527519" y="1991821"/>
                <a:ext cx="1131277" cy="1805281"/>
              </a:xfrm>
              <a:prstGeom prst="rect">
                <a:avLst/>
              </a:prstGeom>
              <a:noFill/>
              <a:ln w="12700">
                <a:solidFill>
                  <a:schemeClr val="bg1">
                    <a:lumMod val="6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2" name="TextBox 11">
                <a:extLst>
                  <a:ext uri="{FF2B5EF4-FFF2-40B4-BE49-F238E27FC236}">
                    <a16:creationId xmlns:a16="http://schemas.microsoft.com/office/drawing/2014/main" id="{77AB3555-C56C-41A6-989B-025E2069FC15}"/>
                  </a:ext>
                </a:extLst>
              </p:cNvPr>
              <p:cNvSpPr txBox="1"/>
              <p:nvPr/>
            </p:nvSpPr>
            <p:spPr>
              <a:xfrm>
                <a:off x="10596065" y="1750256"/>
                <a:ext cx="994183"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Training Data</a:t>
                </a:r>
              </a:p>
            </p:txBody>
          </p:sp>
          <p:sp>
            <p:nvSpPr>
              <p:cNvPr id="13" name="TextBox 12">
                <a:extLst>
                  <a:ext uri="{FF2B5EF4-FFF2-40B4-BE49-F238E27FC236}">
                    <a16:creationId xmlns:a16="http://schemas.microsoft.com/office/drawing/2014/main" id="{A76EC401-9D05-40B8-86B2-1E782D5EC323}"/>
                  </a:ext>
                </a:extLst>
              </p:cNvPr>
              <p:cNvSpPr txBox="1"/>
              <p:nvPr/>
            </p:nvSpPr>
            <p:spPr>
              <a:xfrm>
                <a:off x="9495301" y="2645920"/>
                <a:ext cx="590226"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Intents</a:t>
                </a:r>
              </a:p>
            </p:txBody>
          </p:sp>
          <p:sp>
            <p:nvSpPr>
              <p:cNvPr id="14" name="TextBox 13">
                <a:extLst>
                  <a:ext uri="{FF2B5EF4-FFF2-40B4-BE49-F238E27FC236}">
                    <a16:creationId xmlns:a16="http://schemas.microsoft.com/office/drawing/2014/main" id="{9CC9DF80-24D5-49CB-B1C1-88ED27BEC3CB}"/>
                  </a:ext>
                </a:extLst>
              </p:cNvPr>
              <p:cNvSpPr txBox="1"/>
              <p:nvPr/>
            </p:nvSpPr>
            <p:spPr>
              <a:xfrm>
                <a:off x="10769147" y="2596586"/>
                <a:ext cx="59824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Stories</a:t>
                </a:r>
              </a:p>
            </p:txBody>
          </p:sp>
          <p:pic>
            <p:nvPicPr>
              <p:cNvPr id="2054" name="Picture 6" descr="AI Free Logo Maker - Create A Logo For Free Online - LogoBot">
                <a:extLst>
                  <a:ext uri="{FF2B5EF4-FFF2-40B4-BE49-F238E27FC236}">
                    <a16:creationId xmlns:a16="http://schemas.microsoft.com/office/drawing/2014/main" id="{91653B78-7996-4D22-97EE-155C8B7269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394" y="1898965"/>
                <a:ext cx="886069" cy="11306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 Rasa Nlu Transparent PNG - 1160x564 - Free Download on NicePNG">
                <a:extLst>
                  <a:ext uri="{FF2B5EF4-FFF2-40B4-BE49-F238E27FC236}">
                    <a16:creationId xmlns:a16="http://schemas.microsoft.com/office/drawing/2014/main" id="{CE9AEBED-E70F-41BF-8255-9D4F1BE899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9060" y="2973905"/>
                <a:ext cx="874346" cy="451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Beginner&amp;#39;s Guide to Rasa NLU for Intent Classification and Named-entity  Recognition | by Ng Wai Foong | Towards Data Science">
                <a:extLst>
                  <a:ext uri="{FF2B5EF4-FFF2-40B4-BE49-F238E27FC236}">
                    <a16:creationId xmlns:a16="http://schemas.microsoft.com/office/drawing/2014/main" id="{D638174E-18E0-4974-B982-5D75D1928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2180" y="2081347"/>
                <a:ext cx="874345" cy="468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atabase Icon | Windows 8 Iconset | Icons8">
                <a:extLst>
                  <a:ext uri="{FF2B5EF4-FFF2-40B4-BE49-F238E27FC236}">
                    <a16:creationId xmlns:a16="http://schemas.microsoft.com/office/drawing/2014/main" id="{8E00E6EA-488A-453A-B0C2-BCBB76C1F4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4844" y="2136437"/>
                <a:ext cx="372952" cy="37295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a:extLst>
                  <a:ext uri="{FF2B5EF4-FFF2-40B4-BE49-F238E27FC236}">
                    <a16:creationId xmlns:a16="http://schemas.microsoft.com/office/drawing/2014/main" id="{5DC4435B-3B45-428C-A647-05AB87751C8A}"/>
                  </a:ext>
                </a:extLst>
              </p:cNvPr>
              <p:cNvCxnSpPr>
                <a:cxnSpLocks/>
                <a:stCxn id="151" idx="1"/>
                <a:endCxn id="2056" idx="3"/>
              </p:cNvCxnSpPr>
              <p:nvPr/>
            </p:nvCxnSpPr>
            <p:spPr>
              <a:xfrm rot="10800000" flipV="1">
                <a:off x="9813406" y="3004098"/>
                <a:ext cx="1085236" cy="195400"/>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28" name="Connector: Elbow 27">
                <a:extLst>
                  <a:ext uri="{FF2B5EF4-FFF2-40B4-BE49-F238E27FC236}">
                    <a16:creationId xmlns:a16="http://schemas.microsoft.com/office/drawing/2014/main" id="{F9859622-B47F-4DCC-991A-50D2420C134B}"/>
                  </a:ext>
                </a:extLst>
              </p:cNvPr>
              <p:cNvCxnSpPr>
                <a:cxnSpLocks/>
                <a:stCxn id="154" idx="1"/>
                <a:endCxn id="2056" idx="3"/>
              </p:cNvCxnSpPr>
              <p:nvPr/>
            </p:nvCxnSpPr>
            <p:spPr>
              <a:xfrm rot="10800000">
                <a:off x="9813406" y="3199498"/>
                <a:ext cx="1093274" cy="411128"/>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79DD17A-9764-49AA-AEA9-81732CFA701E}"/>
                  </a:ext>
                </a:extLst>
              </p:cNvPr>
              <p:cNvCxnSpPr>
                <a:stCxn id="2060" idx="1"/>
                <a:endCxn id="2058" idx="3"/>
              </p:cNvCxnSpPr>
              <p:nvPr/>
            </p:nvCxnSpPr>
            <p:spPr>
              <a:xfrm flipH="1" flipV="1">
                <a:off x="9826525" y="2315547"/>
                <a:ext cx="1048319" cy="7366"/>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8CB41D1F-1044-4EDE-A680-90AF79912ADA}"/>
                  </a:ext>
                </a:extLst>
              </p:cNvPr>
              <p:cNvCxnSpPr>
                <a:cxnSpLocks/>
                <a:stCxn id="2058" idx="2"/>
                <a:endCxn id="2056" idx="0"/>
              </p:cNvCxnSpPr>
              <p:nvPr/>
            </p:nvCxnSpPr>
            <p:spPr>
              <a:xfrm flipH="1">
                <a:off x="9376233" y="2549747"/>
                <a:ext cx="13120" cy="424158"/>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42" name="TextBox 41">
                <a:extLst>
                  <a:ext uri="{FF2B5EF4-FFF2-40B4-BE49-F238E27FC236}">
                    <a16:creationId xmlns:a16="http://schemas.microsoft.com/office/drawing/2014/main" id="{358FAC11-10BA-4DD7-ACB0-820B46F90F9D}"/>
                  </a:ext>
                </a:extLst>
              </p:cNvPr>
              <p:cNvSpPr txBox="1"/>
              <p:nvPr/>
            </p:nvSpPr>
            <p:spPr>
              <a:xfrm>
                <a:off x="10762956" y="1939069"/>
                <a:ext cx="590226"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Intents</a:t>
                </a:r>
              </a:p>
            </p:txBody>
          </p:sp>
          <p:cxnSp>
            <p:nvCxnSpPr>
              <p:cNvPr id="44" name="Connector: Elbow 43">
                <a:extLst>
                  <a:ext uri="{FF2B5EF4-FFF2-40B4-BE49-F238E27FC236}">
                    <a16:creationId xmlns:a16="http://schemas.microsoft.com/office/drawing/2014/main" id="{1B5E8C65-74BC-4EC7-BD2F-2590F740698E}"/>
                  </a:ext>
                </a:extLst>
              </p:cNvPr>
              <p:cNvCxnSpPr>
                <a:cxnSpLocks/>
                <a:stCxn id="2058" idx="1"/>
                <a:endCxn id="2054" idx="3"/>
              </p:cNvCxnSpPr>
              <p:nvPr/>
            </p:nvCxnSpPr>
            <p:spPr>
              <a:xfrm rot="10800000" flipV="1">
                <a:off x="7999464" y="2315547"/>
                <a:ext cx="952717" cy="148738"/>
              </a:xfrm>
              <a:prstGeom prst="bentConnector3">
                <a:avLst>
                  <a:gd name="adj1" fmla="val 50000"/>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47" name="Connector: Elbow 46">
                <a:extLst>
                  <a:ext uri="{FF2B5EF4-FFF2-40B4-BE49-F238E27FC236}">
                    <a16:creationId xmlns:a16="http://schemas.microsoft.com/office/drawing/2014/main" id="{550C4447-1A8D-4FAB-8B6E-9FAD43D327DE}"/>
                  </a:ext>
                </a:extLst>
              </p:cNvPr>
              <p:cNvCxnSpPr>
                <a:cxnSpLocks/>
                <a:stCxn id="2056" idx="1"/>
                <a:endCxn id="2054" idx="3"/>
              </p:cNvCxnSpPr>
              <p:nvPr/>
            </p:nvCxnSpPr>
            <p:spPr>
              <a:xfrm rot="10800000">
                <a:off x="7999464" y="2464286"/>
                <a:ext cx="939597" cy="735213"/>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221AE724-F9D4-49E2-927C-6A5815465A40}"/>
                  </a:ext>
                </a:extLst>
              </p:cNvPr>
              <p:cNvSpPr txBox="1"/>
              <p:nvPr/>
            </p:nvSpPr>
            <p:spPr>
              <a:xfrm>
                <a:off x="8049176" y="2027337"/>
                <a:ext cx="931665"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NLU MODEL</a:t>
                </a:r>
              </a:p>
            </p:txBody>
          </p:sp>
          <p:sp>
            <p:nvSpPr>
              <p:cNvPr id="51" name="TextBox 50">
                <a:extLst>
                  <a:ext uri="{FF2B5EF4-FFF2-40B4-BE49-F238E27FC236}">
                    <a16:creationId xmlns:a16="http://schemas.microsoft.com/office/drawing/2014/main" id="{2E88C2A9-1C0F-4D7D-91D6-1CE8613F8A79}"/>
                  </a:ext>
                </a:extLst>
              </p:cNvPr>
              <p:cNvSpPr txBox="1"/>
              <p:nvPr/>
            </p:nvSpPr>
            <p:spPr>
              <a:xfrm>
                <a:off x="8201666" y="3343340"/>
                <a:ext cx="821059" cy="430887"/>
              </a:xfrm>
              <a:prstGeom prst="rect">
                <a:avLst/>
              </a:prstGeom>
              <a:noFill/>
            </p:spPr>
            <p:txBody>
              <a:bodyPr wrap="none" rtlCol="0">
                <a:spAutoFit/>
              </a:bodyPr>
              <a:lstStyle/>
              <a:p>
                <a:pPr algn="ctr"/>
                <a:r>
                  <a:rPr lang="en-IN" sz="1100" dirty="0">
                    <a:solidFill>
                      <a:schemeClr val="bg2">
                        <a:lumMod val="50000"/>
                      </a:schemeClr>
                    </a:solidFill>
                    <a:latin typeface="Abadi" panose="020B0604020202020204" pitchFamily="34" charset="0"/>
                  </a:rPr>
                  <a:t>DIALOGUE</a:t>
                </a:r>
              </a:p>
              <a:p>
                <a:pPr algn="ctr"/>
                <a:r>
                  <a:rPr lang="en-IN" sz="1100" dirty="0">
                    <a:solidFill>
                      <a:schemeClr val="bg2">
                        <a:lumMod val="50000"/>
                      </a:schemeClr>
                    </a:solidFill>
                    <a:latin typeface="Abadi" panose="020B0604020202020204" pitchFamily="34" charset="0"/>
                  </a:rPr>
                  <a:t>MODEL</a:t>
                </a:r>
              </a:p>
            </p:txBody>
          </p:sp>
          <p:sp>
            <p:nvSpPr>
              <p:cNvPr id="52" name="TextBox 51">
                <a:extLst>
                  <a:ext uri="{FF2B5EF4-FFF2-40B4-BE49-F238E27FC236}">
                    <a16:creationId xmlns:a16="http://schemas.microsoft.com/office/drawing/2014/main" id="{40EB9CB2-BA14-433D-B42B-2FCC7130C8C0}"/>
                  </a:ext>
                </a:extLst>
              </p:cNvPr>
              <p:cNvSpPr txBox="1"/>
              <p:nvPr/>
            </p:nvSpPr>
            <p:spPr>
              <a:xfrm>
                <a:off x="7222318" y="2917414"/>
                <a:ext cx="93487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BOT MODEL</a:t>
                </a:r>
              </a:p>
            </p:txBody>
          </p:sp>
          <p:sp>
            <p:nvSpPr>
              <p:cNvPr id="40" name="Rectangle 39">
                <a:extLst>
                  <a:ext uri="{FF2B5EF4-FFF2-40B4-BE49-F238E27FC236}">
                    <a16:creationId xmlns:a16="http://schemas.microsoft.com/office/drawing/2014/main" id="{03C9FF47-45DC-4B0C-9DAA-D9A11CFDCA8D}"/>
                  </a:ext>
                </a:extLst>
              </p:cNvPr>
              <p:cNvSpPr/>
              <p:nvPr/>
            </p:nvSpPr>
            <p:spPr>
              <a:xfrm>
                <a:off x="7203975" y="1521915"/>
                <a:ext cx="1268358" cy="293573"/>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Training Space</a:t>
                </a:r>
              </a:p>
            </p:txBody>
          </p:sp>
          <p:sp>
            <p:nvSpPr>
              <p:cNvPr id="45" name="Rectangle 44">
                <a:extLst>
                  <a:ext uri="{FF2B5EF4-FFF2-40B4-BE49-F238E27FC236}">
                    <a16:creationId xmlns:a16="http://schemas.microsoft.com/office/drawing/2014/main" id="{E12FF495-C57E-4313-BC1E-16CCE60C1485}"/>
                  </a:ext>
                </a:extLst>
              </p:cNvPr>
              <p:cNvSpPr/>
              <p:nvPr/>
            </p:nvSpPr>
            <p:spPr>
              <a:xfrm>
                <a:off x="7182967" y="4723253"/>
                <a:ext cx="874345" cy="640070"/>
              </a:xfrm>
              <a:prstGeom prst="rect">
                <a:avLst/>
              </a:prstGeom>
              <a:solidFill>
                <a:schemeClr val="accent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schemeClr val="bg2">
                        <a:lumMod val="50000"/>
                      </a:schemeClr>
                    </a:solidFill>
                  </a:rPr>
                  <a:t>RASA SDK</a:t>
                </a:r>
              </a:p>
              <a:p>
                <a:pPr algn="ctr"/>
                <a:endParaRPr lang="en-IN" sz="1200" dirty="0">
                  <a:solidFill>
                    <a:schemeClr val="bg2">
                      <a:lumMod val="50000"/>
                    </a:schemeClr>
                  </a:solidFill>
                </a:endParaRPr>
              </a:p>
              <a:p>
                <a:pPr algn="ctr"/>
                <a:endParaRPr lang="en-IN" sz="1200" dirty="0">
                  <a:solidFill>
                    <a:schemeClr val="bg2">
                      <a:lumMod val="50000"/>
                    </a:schemeClr>
                  </a:solidFill>
                </a:endParaRPr>
              </a:p>
            </p:txBody>
          </p:sp>
          <p:sp>
            <p:nvSpPr>
              <p:cNvPr id="35" name="Rectangle 34">
                <a:extLst>
                  <a:ext uri="{FF2B5EF4-FFF2-40B4-BE49-F238E27FC236}">
                    <a16:creationId xmlns:a16="http://schemas.microsoft.com/office/drawing/2014/main" id="{68AE761A-474A-4562-BA17-E401B4A8D654}"/>
                  </a:ext>
                </a:extLst>
              </p:cNvPr>
              <p:cNvSpPr/>
              <p:nvPr/>
            </p:nvSpPr>
            <p:spPr>
              <a:xfrm>
                <a:off x="7303616" y="4977771"/>
                <a:ext cx="633046" cy="2864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000" dirty="0">
                    <a:solidFill>
                      <a:schemeClr val="bg2">
                        <a:lumMod val="50000"/>
                      </a:schemeClr>
                    </a:solidFill>
                  </a:rPr>
                  <a:t>Action</a:t>
                </a:r>
              </a:p>
              <a:p>
                <a:pPr algn="ctr"/>
                <a:r>
                  <a:rPr lang="en-IN" sz="1000" dirty="0">
                    <a:solidFill>
                      <a:schemeClr val="bg2">
                        <a:lumMod val="50000"/>
                      </a:schemeClr>
                    </a:solidFill>
                  </a:rPr>
                  <a:t>Server</a:t>
                </a:r>
              </a:p>
            </p:txBody>
          </p:sp>
          <p:pic>
            <p:nvPicPr>
              <p:cNvPr id="151" name="Picture 12" descr="Database Icon | Windows 8 Iconset | Icons8">
                <a:extLst>
                  <a:ext uri="{FF2B5EF4-FFF2-40B4-BE49-F238E27FC236}">
                    <a16:creationId xmlns:a16="http://schemas.microsoft.com/office/drawing/2014/main" id="{CA0F22AC-580B-4D65-BF1E-220037CD1E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98642" y="2817622"/>
                <a:ext cx="372952" cy="372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2" descr="Database Icon | Windows 8 Iconset | Icons8">
                <a:extLst>
                  <a:ext uri="{FF2B5EF4-FFF2-40B4-BE49-F238E27FC236}">
                    <a16:creationId xmlns:a16="http://schemas.microsoft.com/office/drawing/2014/main" id="{853C734E-BBE0-491A-93AD-4E5D8849E1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6680" y="3424150"/>
                <a:ext cx="372952" cy="372952"/>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26C1D928-A6E4-44F8-BE42-84C417F2BDF5}"/>
                  </a:ext>
                </a:extLst>
              </p:cNvPr>
              <p:cNvSpPr txBox="1"/>
              <p:nvPr/>
            </p:nvSpPr>
            <p:spPr>
              <a:xfrm>
                <a:off x="10743498" y="3214448"/>
                <a:ext cx="64953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Domain</a:t>
                </a:r>
              </a:p>
            </p:txBody>
          </p:sp>
          <p:sp>
            <p:nvSpPr>
              <p:cNvPr id="174" name="Rectangle 173">
                <a:extLst>
                  <a:ext uri="{FF2B5EF4-FFF2-40B4-BE49-F238E27FC236}">
                    <a16:creationId xmlns:a16="http://schemas.microsoft.com/office/drawing/2014/main" id="{281AAD84-4421-42D9-A91B-430B4BD12723}"/>
                  </a:ext>
                </a:extLst>
              </p:cNvPr>
              <p:cNvSpPr/>
              <p:nvPr/>
            </p:nvSpPr>
            <p:spPr>
              <a:xfrm>
                <a:off x="7112000" y="4245204"/>
                <a:ext cx="4766603" cy="1667836"/>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grpSp>
            <p:nvGrpSpPr>
              <p:cNvPr id="167" name="Group 166">
                <a:extLst>
                  <a:ext uri="{FF2B5EF4-FFF2-40B4-BE49-F238E27FC236}">
                    <a16:creationId xmlns:a16="http://schemas.microsoft.com/office/drawing/2014/main" id="{D8E7FABB-5B24-489C-B7F0-35CB34C7AA79}"/>
                  </a:ext>
                </a:extLst>
              </p:cNvPr>
              <p:cNvGrpSpPr/>
              <p:nvPr/>
            </p:nvGrpSpPr>
            <p:grpSpPr>
              <a:xfrm>
                <a:off x="8475824" y="4913294"/>
                <a:ext cx="677091" cy="389951"/>
                <a:chOff x="8427284" y="4638352"/>
                <a:chExt cx="1361401" cy="784061"/>
              </a:xfrm>
            </p:grpSpPr>
            <p:pic>
              <p:nvPicPr>
                <p:cNvPr id="1026" name="Picture 2" descr="Simple API using Flask. Easy steps to create a simple API in… | by Renu  Khandelwal | Level Up Coding">
                  <a:extLst>
                    <a:ext uri="{FF2B5EF4-FFF2-40B4-BE49-F238E27FC236}">
                      <a16:creationId xmlns:a16="http://schemas.microsoft.com/office/drawing/2014/main" id="{1DE0BB96-C33C-4702-B817-0BB97BB50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7284" y="4638352"/>
                  <a:ext cx="1163657" cy="482071"/>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9093E553-65B4-49E0-9962-B55DA64410F1}"/>
                    </a:ext>
                  </a:extLst>
                </p:cNvPr>
                <p:cNvSpPr txBox="1"/>
                <p:nvPr/>
              </p:nvSpPr>
              <p:spPr>
                <a:xfrm>
                  <a:off x="9020942" y="4896403"/>
                  <a:ext cx="767743" cy="526010"/>
                </a:xfrm>
                <a:prstGeom prst="rect">
                  <a:avLst/>
                </a:prstGeom>
                <a:noFill/>
              </p:spPr>
              <p:txBody>
                <a:bodyPr wrap="none" rtlCol="0">
                  <a:spAutoFit/>
                </a:bodyPr>
                <a:lstStyle/>
                <a:p>
                  <a:r>
                    <a:rPr lang="en-IN" sz="1100" b="1" dirty="0">
                      <a:solidFill>
                        <a:schemeClr val="bg2">
                          <a:lumMod val="50000"/>
                        </a:schemeClr>
                      </a:solidFill>
                      <a:latin typeface="Abadi" panose="020B0604020202020204" pitchFamily="34" charset="0"/>
                    </a:rPr>
                    <a:t>API</a:t>
                  </a:r>
                </a:p>
              </p:txBody>
            </p:sp>
          </p:grpSp>
          <p:cxnSp>
            <p:nvCxnSpPr>
              <p:cNvPr id="182" name="Straight Arrow Connector 181">
                <a:extLst>
                  <a:ext uri="{FF2B5EF4-FFF2-40B4-BE49-F238E27FC236}">
                    <a16:creationId xmlns:a16="http://schemas.microsoft.com/office/drawing/2014/main" id="{8C619EE6-4240-4A99-BF19-6BCB8EB6E28B}"/>
                  </a:ext>
                </a:extLst>
              </p:cNvPr>
              <p:cNvCxnSpPr>
                <a:cxnSpLocks/>
                <a:stCxn id="45" idx="3"/>
                <a:endCxn id="1026" idx="1"/>
              </p:cNvCxnSpPr>
              <p:nvPr/>
            </p:nvCxnSpPr>
            <p:spPr>
              <a:xfrm flipV="1">
                <a:off x="8057312" y="5033175"/>
                <a:ext cx="418510" cy="10113"/>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fastText">
                <a:extLst>
                  <a:ext uri="{FF2B5EF4-FFF2-40B4-BE49-F238E27FC236}">
                    <a16:creationId xmlns:a16="http://schemas.microsoft.com/office/drawing/2014/main" id="{5F61C22D-CE7C-4308-AB2F-CF8EA1FA8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14209" y="4797042"/>
                <a:ext cx="935161" cy="490960"/>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Straight Arrow Connector 176">
                <a:extLst>
                  <a:ext uri="{FF2B5EF4-FFF2-40B4-BE49-F238E27FC236}">
                    <a16:creationId xmlns:a16="http://schemas.microsoft.com/office/drawing/2014/main" id="{CBA0FB24-3DC1-4505-A0C7-10F2086CF6CF}"/>
                  </a:ext>
                </a:extLst>
              </p:cNvPr>
              <p:cNvCxnSpPr>
                <a:cxnSpLocks/>
                <a:stCxn id="1026" idx="3"/>
                <a:endCxn id="1028" idx="1"/>
              </p:cNvCxnSpPr>
              <p:nvPr/>
            </p:nvCxnSpPr>
            <p:spPr>
              <a:xfrm>
                <a:off x="9054565" y="5033175"/>
                <a:ext cx="1359644" cy="9347"/>
              </a:xfrm>
              <a:prstGeom prst="straightConnector1">
                <a:avLst/>
              </a:prstGeom>
              <a:ln w="19050">
                <a:solidFill>
                  <a:schemeClr val="accent2"/>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198" name="Rectangle 197">
                <a:extLst>
                  <a:ext uri="{FF2B5EF4-FFF2-40B4-BE49-F238E27FC236}">
                    <a16:creationId xmlns:a16="http://schemas.microsoft.com/office/drawing/2014/main" id="{56514C99-3104-437F-A8E9-DE98232F123B}"/>
                  </a:ext>
                </a:extLst>
              </p:cNvPr>
              <p:cNvSpPr/>
              <p:nvPr/>
            </p:nvSpPr>
            <p:spPr>
              <a:xfrm>
                <a:off x="7207464" y="4180796"/>
                <a:ext cx="1268358" cy="26250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1100" b="1" dirty="0">
                    <a:solidFill>
                      <a:schemeClr val="bg2">
                        <a:lumMod val="50000"/>
                      </a:schemeClr>
                    </a:solidFill>
                  </a:rPr>
                  <a:t>External NLU</a:t>
                </a:r>
              </a:p>
            </p:txBody>
          </p:sp>
          <p:sp>
            <p:nvSpPr>
              <p:cNvPr id="199" name="TextBox 198">
                <a:extLst>
                  <a:ext uri="{FF2B5EF4-FFF2-40B4-BE49-F238E27FC236}">
                    <a16:creationId xmlns:a16="http://schemas.microsoft.com/office/drawing/2014/main" id="{1EA24EF8-26EF-4C9B-B5E8-F539F603B20B}"/>
                  </a:ext>
                </a:extLst>
              </p:cNvPr>
              <p:cNvSpPr txBox="1"/>
              <p:nvPr/>
            </p:nvSpPr>
            <p:spPr>
              <a:xfrm>
                <a:off x="9372327" y="4739361"/>
                <a:ext cx="1056700"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Description -&gt;</a:t>
                </a:r>
              </a:p>
            </p:txBody>
          </p:sp>
          <p:sp>
            <p:nvSpPr>
              <p:cNvPr id="200" name="TextBox 199">
                <a:extLst>
                  <a:ext uri="{FF2B5EF4-FFF2-40B4-BE49-F238E27FC236}">
                    <a16:creationId xmlns:a16="http://schemas.microsoft.com/office/drawing/2014/main" id="{CBC60805-EF1A-420A-8B7C-A863C4F64D12}"/>
                  </a:ext>
                </a:extLst>
              </p:cNvPr>
              <p:cNvSpPr txBox="1"/>
              <p:nvPr/>
            </p:nvSpPr>
            <p:spPr>
              <a:xfrm>
                <a:off x="9365284" y="5074726"/>
                <a:ext cx="103906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&lt;- Predictions</a:t>
                </a:r>
              </a:p>
            </p:txBody>
          </p:sp>
        </p:grpSp>
        <p:cxnSp>
          <p:nvCxnSpPr>
            <p:cNvPr id="79" name="Connector: Elbow 78">
              <a:extLst>
                <a:ext uri="{FF2B5EF4-FFF2-40B4-BE49-F238E27FC236}">
                  <a16:creationId xmlns:a16="http://schemas.microsoft.com/office/drawing/2014/main" id="{61F13EE0-8D2F-4458-B5FA-9311273B1DCD}"/>
                </a:ext>
              </a:extLst>
            </p:cNvPr>
            <p:cNvCxnSpPr>
              <a:cxnSpLocks/>
              <a:endCxn id="174" idx="3"/>
            </p:cNvCxnSpPr>
            <p:nvPr/>
          </p:nvCxnSpPr>
          <p:spPr>
            <a:xfrm rot="5400000">
              <a:off x="5161766" y="4031151"/>
              <a:ext cx="1061893" cy="1012536"/>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pic>
        <p:nvPicPr>
          <p:cNvPr id="77" name="Picture 76" descr="Text&#10;&#10;Description automatically generated with low confidence">
            <a:extLst>
              <a:ext uri="{FF2B5EF4-FFF2-40B4-BE49-F238E27FC236}">
                <a16:creationId xmlns:a16="http://schemas.microsoft.com/office/drawing/2014/main" id="{CC4380DA-7E08-42EE-AE86-4734E154AA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4317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305886" y="2844225"/>
            <a:ext cx="8026941" cy="584775"/>
          </a:xfrm>
          <a:prstGeom prst="rect">
            <a:avLst/>
          </a:prstGeom>
          <a:noFill/>
        </p:spPr>
        <p:txBody>
          <a:bodyPr wrap="none" rtlCol="0">
            <a:spAutoFit/>
          </a:bodyPr>
          <a:lstStyle/>
          <a:p>
            <a:pPr algn="ctr"/>
            <a:r>
              <a:rPr lang="en-IN" sz="3200" b="1" dirty="0"/>
              <a:t>Story : How the end result has been reached ?</a:t>
            </a:r>
          </a:p>
        </p:txBody>
      </p:sp>
      <p:sp>
        <p:nvSpPr>
          <p:cNvPr id="3" name="TextBox 2">
            <a:extLst>
              <a:ext uri="{FF2B5EF4-FFF2-40B4-BE49-F238E27FC236}">
                <a16:creationId xmlns:a16="http://schemas.microsoft.com/office/drawing/2014/main" id="{A27741CA-E16C-49C6-A795-7D7F25C16F4A}"/>
              </a:ext>
            </a:extLst>
          </p:cNvPr>
          <p:cNvSpPr txBox="1"/>
          <p:nvPr/>
        </p:nvSpPr>
        <p:spPr>
          <a:xfrm>
            <a:off x="5185777" y="3701475"/>
            <a:ext cx="2267160" cy="584775"/>
          </a:xfrm>
          <a:prstGeom prst="rect">
            <a:avLst/>
          </a:prstGeom>
          <a:noFill/>
        </p:spPr>
        <p:txBody>
          <a:bodyPr wrap="none" rtlCol="0">
            <a:spAutoFit/>
          </a:bodyPr>
          <a:lstStyle/>
          <a:p>
            <a:pPr algn="ctr"/>
            <a:r>
              <a:rPr lang="en-IN" sz="3200" b="1" dirty="0"/>
              <a:t>Step 1 : EDA</a:t>
            </a:r>
          </a:p>
        </p:txBody>
      </p:sp>
      <p:pic>
        <p:nvPicPr>
          <p:cNvPr id="5" name="Picture 4" descr="Text&#10;&#10;Description automatically generated with low confidence">
            <a:extLst>
              <a:ext uri="{FF2B5EF4-FFF2-40B4-BE49-F238E27FC236}">
                <a16:creationId xmlns:a16="http://schemas.microsoft.com/office/drawing/2014/main" id="{296ABA91-219D-482D-B3CD-BEF8C07C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09483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VISUAL ANALYSIS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17FADE-1D5C-4F39-9C8B-79FA20AF3CBE}"/>
              </a:ext>
            </a:extLst>
          </p:cNvPr>
          <p:cNvPicPr>
            <a:picLocks noChangeAspect="1"/>
          </p:cNvPicPr>
          <p:nvPr/>
        </p:nvPicPr>
        <p:blipFill>
          <a:blip r:embed="rId2"/>
          <a:stretch>
            <a:fillRect/>
          </a:stretch>
        </p:blipFill>
        <p:spPr>
          <a:xfrm>
            <a:off x="1124066" y="1010411"/>
            <a:ext cx="1880235" cy="1621783"/>
          </a:xfrm>
          <a:prstGeom prst="rect">
            <a:avLst/>
          </a:prstGeom>
        </p:spPr>
      </p:pic>
      <p:pic>
        <p:nvPicPr>
          <p:cNvPr id="10" name="Picture 9">
            <a:extLst>
              <a:ext uri="{FF2B5EF4-FFF2-40B4-BE49-F238E27FC236}">
                <a16:creationId xmlns:a16="http://schemas.microsoft.com/office/drawing/2014/main" id="{9D58F02A-904E-4FFD-9F33-117B1A5E210A}"/>
              </a:ext>
            </a:extLst>
          </p:cNvPr>
          <p:cNvPicPr>
            <a:picLocks noChangeAspect="1"/>
          </p:cNvPicPr>
          <p:nvPr/>
        </p:nvPicPr>
        <p:blipFill>
          <a:blip r:embed="rId3"/>
          <a:stretch>
            <a:fillRect/>
          </a:stretch>
        </p:blipFill>
        <p:spPr>
          <a:xfrm>
            <a:off x="3115426" y="965506"/>
            <a:ext cx="1769110" cy="1711592"/>
          </a:xfrm>
          <a:prstGeom prst="rect">
            <a:avLst/>
          </a:prstGeom>
        </p:spPr>
      </p:pic>
      <p:pic>
        <p:nvPicPr>
          <p:cNvPr id="11" name="Picture 10">
            <a:extLst>
              <a:ext uri="{FF2B5EF4-FFF2-40B4-BE49-F238E27FC236}">
                <a16:creationId xmlns:a16="http://schemas.microsoft.com/office/drawing/2014/main" id="{10AD6C2D-6E84-4F9E-A275-A878F63F153E}"/>
              </a:ext>
            </a:extLst>
          </p:cNvPr>
          <p:cNvPicPr>
            <a:picLocks noChangeAspect="1"/>
          </p:cNvPicPr>
          <p:nvPr/>
        </p:nvPicPr>
        <p:blipFill>
          <a:blip r:embed="rId4"/>
          <a:stretch>
            <a:fillRect/>
          </a:stretch>
        </p:blipFill>
        <p:spPr>
          <a:xfrm>
            <a:off x="5386386" y="1032722"/>
            <a:ext cx="1931554" cy="1577160"/>
          </a:xfrm>
          <a:prstGeom prst="rect">
            <a:avLst/>
          </a:prstGeom>
        </p:spPr>
      </p:pic>
      <p:pic>
        <p:nvPicPr>
          <p:cNvPr id="12" name="Picture 11">
            <a:extLst>
              <a:ext uri="{FF2B5EF4-FFF2-40B4-BE49-F238E27FC236}">
                <a16:creationId xmlns:a16="http://schemas.microsoft.com/office/drawing/2014/main" id="{7CF2254B-EA95-4796-89ED-A66CDF201B22}"/>
              </a:ext>
            </a:extLst>
          </p:cNvPr>
          <p:cNvPicPr>
            <a:picLocks noChangeAspect="1"/>
          </p:cNvPicPr>
          <p:nvPr/>
        </p:nvPicPr>
        <p:blipFill>
          <a:blip r:embed="rId5"/>
          <a:stretch>
            <a:fillRect/>
          </a:stretch>
        </p:blipFill>
        <p:spPr>
          <a:xfrm>
            <a:off x="7630160" y="1172336"/>
            <a:ext cx="3337560" cy="2025015"/>
          </a:xfrm>
          <a:prstGeom prst="rect">
            <a:avLst/>
          </a:prstGeom>
        </p:spPr>
      </p:pic>
      <p:pic>
        <p:nvPicPr>
          <p:cNvPr id="13" name="Picture 12">
            <a:extLst>
              <a:ext uri="{FF2B5EF4-FFF2-40B4-BE49-F238E27FC236}">
                <a16:creationId xmlns:a16="http://schemas.microsoft.com/office/drawing/2014/main" id="{8638D343-0267-4654-AF6E-9E017D7CD817}"/>
              </a:ext>
            </a:extLst>
          </p:cNvPr>
          <p:cNvPicPr>
            <a:picLocks noChangeAspect="1"/>
          </p:cNvPicPr>
          <p:nvPr/>
        </p:nvPicPr>
        <p:blipFill>
          <a:blip r:embed="rId5"/>
          <a:stretch>
            <a:fillRect/>
          </a:stretch>
        </p:blipFill>
        <p:spPr>
          <a:xfrm>
            <a:off x="7630160" y="4121276"/>
            <a:ext cx="3337560" cy="2025015"/>
          </a:xfrm>
          <a:prstGeom prst="rect">
            <a:avLst/>
          </a:prstGeom>
        </p:spPr>
      </p:pic>
      <p:pic>
        <p:nvPicPr>
          <p:cNvPr id="14" name="Picture 13">
            <a:extLst>
              <a:ext uri="{FF2B5EF4-FFF2-40B4-BE49-F238E27FC236}">
                <a16:creationId xmlns:a16="http://schemas.microsoft.com/office/drawing/2014/main" id="{B64E42F1-42C5-4C3C-9994-DF91998149C8}"/>
              </a:ext>
            </a:extLst>
          </p:cNvPr>
          <p:cNvPicPr>
            <a:picLocks noChangeAspect="1"/>
          </p:cNvPicPr>
          <p:nvPr/>
        </p:nvPicPr>
        <p:blipFill>
          <a:blip r:embed="rId6"/>
          <a:stretch>
            <a:fillRect/>
          </a:stretch>
        </p:blipFill>
        <p:spPr>
          <a:xfrm>
            <a:off x="1224280" y="2912996"/>
            <a:ext cx="5912485" cy="1638300"/>
          </a:xfrm>
          <a:prstGeom prst="rect">
            <a:avLst/>
          </a:prstGeom>
        </p:spPr>
      </p:pic>
      <p:pic>
        <p:nvPicPr>
          <p:cNvPr id="15" name="Picture 14">
            <a:extLst>
              <a:ext uri="{FF2B5EF4-FFF2-40B4-BE49-F238E27FC236}">
                <a16:creationId xmlns:a16="http://schemas.microsoft.com/office/drawing/2014/main" id="{B215A97A-A5DC-499A-823C-CB4B7F1ECC6A}"/>
              </a:ext>
            </a:extLst>
          </p:cNvPr>
          <p:cNvPicPr>
            <a:picLocks noChangeAspect="1"/>
          </p:cNvPicPr>
          <p:nvPr/>
        </p:nvPicPr>
        <p:blipFill>
          <a:blip r:embed="rId7"/>
          <a:stretch>
            <a:fillRect/>
          </a:stretch>
        </p:blipFill>
        <p:spPr>
          <a:xfrm>
            <a:off x="1067233" y="4896484"/>
            <a:ext cx="5865495" cy="1516380"/>
          </a:xfrm>
          <a:prstGeom prst="rect">
            <a:avLst/>
          </a:prstGeom>
        </p:spPr>
      </p:pic>
      <p:sp>
        <p:nvSpPr>
          <p:cNvPr id="16" name="TextBox 15">
            <a:extLst>
              <a:ext uri="{FF2B5EF4-FFF2-40B4-BE49-F238E27FC236}">
                <a16:creationId xmlns:a16="http://schemas.microsoft.com/office/drawing/2014/main" id="{3B40BA14-A01C-4173-8CB0-BD400051EEDA}"/>
              </a:ext>
            </a:extLst>
          </p:cNvPr>
          <p:cNvSpPr txBox="1"/>
          <p:nvPr/>
        </p:nvSpPr>
        <p:spPr>
          <a:xfrm>
            <a:off x="7862888" y="3197351"/>
            <a:ext cx="2214562" cy="600164"/>
          </a:xfrm>
          <a:prstGeom prst="rect">
            <a:avLst/>
          </a:prstGeom>
          <a:noFill/>
        </p:spPr>
        <p:txBody>
          <a:bodyPr wrap="square">
            <a:spAutoFit/>
          </a:bodyPr>
          <a:lstStyle/>
          <a:p>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Categorization has been done for accident severity which also follows the most obvious trends.</a:t>
            </a:r>
            <a:endParaRPr lang="en-IN" sz="1100" dirty="0"/>
          </a:p>
        </p:txBody>
      </p:sp>
      <p:sp>
        <p:nvSpPr>
          <p:cNvPr id="17" name="TextBox 16">
            <a:extLst>
              <a:ext uri="{FF2B5EF4-FFF2-40B4-BE49-F238E27FC236}">
                <a16:creationId xmlns:a16="http://schemas.microsoft.com/office/drawing/2014/main" id="{0EA872FC-F38B-4461-99F0-E862F3C28429}"/>
              </a:ext>
            </a:extLst>
          </p:cNvPr>
          <p:cNvSpPr txBox="1"/>
          <p:nvPr/>
        </p:nvSpPr>
        <p:spPr>
          <a:xfrm>
            <a:off x="7630161" y="6146291"/>
            <a:ext cx="2447290" cy="461665"/>
          </a:xfrm>
          <a:prstGeom prst="rect">
            <a:avLst/>
          </a:prstGeom>
          <a:noFill/>
        </p:spPr>
        <p:txBody>
          <a:bodyPr wrap="square">
            <a:spAutoFit/>
          </a:bodyPr>
          <a:lstStyle/>
          <a:p>
            <a:pPr algn="ct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Most possible cases of accident has been witness during Autumn.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descr="Text&#10;&#10;Description automatically generated with low confidence">
            <a:extLst>
              <a:ext uri="{FF2B5EF4-FFF2-40B4-BE49-F238E27FC236}">
                <a16:creationId xmlns:a16="http://schemas.microsoft.com/office/drawing/2014/main" id="{D53BC7BF-9BF9-4F91-973A-3E5D4B5BF9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63233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Continued…</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CF4CE5A-81C4-4B07-B131-6B8D75BFAC0F}"/>
              </a:ext>
            </a:extLst>
          </p:cNvPr>
          <p:cNvPicPr>
            <a:picLocks noChangeAspect="1"/>
          </p:cNvPicPr>
          <p:nvPr/>
        </p:nvPicPr>
        <p:blipFill>
          <a:blip r:embed="rId2"/>
          <a:stretch>
            <a:fillRect/>
          </a:stretch>
        </p:blipFill>
        <p:spPr>
          <a:xfrm>
            <a:off x="1067233" y="972185"/>
            <a:ext cx="5083325" cy="2971164"/>
          </a:xfrm>
          <a:prstGeom prst="rect">
            <a:avLst/>
          </a:prstGeom>
        </p:spPr>
      </p:pic>
      <p:sp>
        <p:nvSpPr>
          <p:cNvPr id="19" name="TextBox 18">
            <a:extLst>
              <a:ext uri="{FF2B5EF4-FFF2-40B4-BE49-F238E27FC236}">
                <a16:creationId xmlns:a16="http://schemas.microsoft.com/office/drawing/2014/main" id="{F2552ED4-9729-44E8-B7FD-23F966747848}"/>
              </a:ext>
            </a:extLst>
          </p:cNvPr>
          <p:cNvSpPr txBox="1"/>
          <p:nvPr/>
        </p:nvSpPr>
        <p:spPr>
          <a:xfrm>
            <a:off x="666231" y="4101084"/>
            <a:ext cx="6105524" cy="2031325"/>
          </a:xfrm>
          <a:prstGeom prst="rect">
            <a:avLst/>
          </a:prstGeom>
          <a:noFill/>
        </p:spPr>
        <p:txBody>
          <a:bodyPr wrap="square">
            <a:spAutoFit/>
          </a:bodyPr>
          <a:lstStyle/>
          <a:p>
            <a:pPr marL="381635" marR="398145" algn="ctr">
              <a:spcAft>
                <a:spcPts val="0"/>
              </a:spcAft>
            </a:pPr>
            <a:r>
              <a:rPr lang="en-US" sz="1800" kern="1400" spc="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is observed that number of accidents occurred in 2016 is more compared to 2017, in year 2016 we have all 12 months of data whereas year 2017 has only 7 months of data.</a:t>
            </a:r>
            <a:endParaRPr lang="en-IN" sz="2400" kern="1400" spc="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It seems that the number of accidents decreased in latter of the year / month.</a:t>
            </a:r>
            <a:endParaRPr lang="en-IN" dirty="0"/>
          </a:p>
        </p:txBody>
      </p:sp>
      <p:pic>
        <p:nvPicPr>
          <p:cNvPr id="20" name="Picture 19" descr="Chart&#10;&#10;Description automatically generated">
            <a:extLst>
              <a:ext uri="{FF2B5EF4-FFF2-40B4-BE49-F238E27FC236}">
                <a16:creationId xmlns:a16="http://schemas.microsoft.com/office/drawing/2014/main" id="{CFDB462F-F78B-4CF3-864F-A3426C7812B2}"/>
              </a:ext>
            </a:extLst>
          </p:cNvPr>
          <p:cNvPicPr>
            <a:picLocks noChangeAspect="1"/>
          </p:cNvPicPr>
          <p:nvPr/>
        </p:nvPicPr>
        <p:blipFill>
          <a:blip r:embed="rId3"/>
          <a:stretch>
            <a:fillRect/>
          </a:stretch>
        </p:blipFill>
        <p:spPr>
          <a:xfrm>
            <a:off x="6299835" y="972185"/>
            <a:ext cx="5282565" cy="3009100"/>
          </a:xfrm>
          <a:prstGeom prst="rect">
            <a:avLst/>
          </a:prstGeom>
        </p:spPr>
      </p:pic>
      <p:sp>
        <p:nvSpPr>
          <p:cNvPr id="21" name="TextBox 20">
            <a:extLst>
              <a:ext uri="{FF2B5EF4-FFF2-40B4-BE49-F238E27FC236}">
                <a16:creationId xmlns:a16="http://schemas.microsoft.com/office/drawing/2014/main" id="{DEA99C94-62C3-4AF8-ABDE-4E8C7BAB6BB0}"/>
              </a:ext>
            </a:extLst>
          </p:cNvPr>
          <p:cNvSpPr txBox="1"/>
          <p:nvPr/>
        </p:nvSpPr>
        <p:spPr>
          <a:xfrm>
            <a:off x="6299835" y="4101084"/>
            <a:ext cx="5440045" cy="2862322"/>
          </a:xfrm>
          <a:prstGeom prst="rect">
            <a:avLst/>
          </a:prstGeom>
          <a:noFill/>
        </p:spPr>
        <p:txBody>
          <a:bodyPr wrap="square">
            <a:spAutoFit/>
          </a:bodyPr>
          <a:lstStyle/>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most frequent word is causing (a verb).</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several nouns like pipe, collaborator, time etc.</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Most accidents involved the hands of the persons involved from which we can draw a statement that operation procedure well define can definitely impose accident-avoidance conditions.</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other words which depict some sort of action (verbs). For example, hit, remove, fall move...etc.</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ext&#10;&#10;Description automatically generated with low confidence">
            <a:extLst>
              <a:ext uri="{FF2B5EF4-FFF2-40B4-BE49-F238E27FC236}">
                <a16:creationId xmlns:a16="http://schemas.microsoft.com/office/drawing/2014/main" id="{55CC4DFE-1380-4BDB-B83E-7F459884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57226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Continued…WORD CLOUD analysis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4BBCA97C-74B1-4BE5-9D76-5F02E1880860}"/>
              </a:ext>
            </a:extLst>
          </p:cNvPr>
          <p:cNvPicPr>
            <a:picLocks noChangeAspect="1"/>
          </p:cNvPicPr>
          <p:nvPr/>
        </p:nvPicPr>
        <p:blipFill>
          <a:blip r:embed="rId2"/>
          <a:stretch>
            <a:fillRect/>
          </a:stretch>
        </p:blipFill>
        <p:spPr>
          <a:xfrm>
            <a:off x="1338897" y="1082203"/>
            <a:ext cx="6890703" cy="3449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C0195B8-CF5F-40D4-9DEC-3D6BFAC05174}"/>
              </a:ext>
            </a:extLst>
          </p:cNvPr>
          <p:cNvSpPr txBox="1"/>
          <p:nvPr/>
        </p:nvSpPr>
        <p:spPr>
          <a:xfrm>
            <a:off x="966152" y="4517648"/>
            <a:ext cx="10352087" cy="2308324"/>
          </a:xfrm>
          <a:prstGeom prst="rect">
            <a:avLst/>
          </a:prstGeom>
          <a:noFill/>
        </p:spPr>
        <p:txBody>
          <a:bodyPr wrap="square">
            <a:spAutoFit/>
          </a:bodyPr>
          <a:lstStyle/>
          <a:p>
            <a:pPr marL="457200"/>
            <a:r>
              <a:rPr lang="en-US" sz="16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Observations</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many body-related, employee related, movement-related, equipment-related and accident-related words.</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Body-related: left.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Employee-related: employee, supervisor.</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Movement-related: drill, lift, align, remove</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Equipment-related: cathode, pump, rod, sodium.</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Accident-related: accident, activity.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Text&#10;&#10;Description automatically generated with low confidence">
            <a:extLst>
              <a:ext uri="{FF2B5EF4-FFF2-40B4-BE49-F238E27FC236}">
                <a16:creationId xmlns:a16="http://schemas.microsoft.com/office/drawing/2014/main" id="{2507CE94-81CF-4EF7-BADE-63CFB30B8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160084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741CA-E16C-49C6-A795-7D7F25C16F4A}"/>
              </a:ext>
            </a:extLst>
          </p:cNvPr>
          <p:cNvSpPr txBox="1"/>
          <p:nvPr/>
        </p:nvSpPr>
        <p:spPr>
          <a:xfrm>
            <a:off x="2820739" y="2844225"/>
            <a:ext cx="6178102" cy="584775"/>
          </a:xfrm>
          <a:prstGeom prst="rect">
            <a:avLst/>
          </a:prstGeom>
          <a:noFill/>
        </p:spPr>
        <p:txBody>
          <a:bodyPr wrap="none" rtlCol="0">
            <a:spAutoFit/>
          </a:bodyPr>
          <a:lstStyle/>
          <a:p>
            <a:pPr algn="ctr"/>
            <a:r>
              <a:rPr lang="en-IN" sz="3200" b="1" dirty="0"/>
              <a:t>Step 2 : Model Building and Tuning</a:t>
            </a:r>
          </a:p>
        </p:txBody>
      </p:sp>
      <p:pic>
        <p:nvPicPr>
          <p:cNvPr id="4" name="Picture 3" descr="Text&#10;&#10;Description automatically generated with low confidence">
            <a:extLst>
              <a:ext uri="{FF2B5EF4-FFF2-40B4-BE49-F238E27FC236}">
                <a16:creationId xmlns:a16="http://schemas.microsoft.com/office/drawing/2014/main" id="{AD819A7C-8C08-4134-837B-4E95F863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6411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FAST TEXT</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377479"/>
            <a:ext cx="6105524" cy="1815882"/>
          </a:xfrm>
          <a:prstGeom prst="rect">
            <a:avLst/>
          </a:prstGeom>
          <a:noFill/>
        </p:spPr>
        <p:txBody>
          <a:bodyPr wrap="square">
            <a:spAutoFit/>
          </a:bodyPr>
          <a:lstStyle/>
          <a:p>
            <a:pPr marL="342900" lvl="0" indent="-342900">
              <a:buFont typeface="Wingdings" panose="05000000000000000000" pitchFamily="2"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With Hyper parameters tuning with below code such as EPOC, Learning Rate,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Wordgrams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hierarchical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softmax</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Multi label(just tried). Training with EPOC 300 for both Accident and Potential accident levels.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With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WordNGrams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adding more than '1'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Wordgram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decreasing the accuracy so No effect or improvement adding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wordgram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hyperparameter</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 far </a:t>
            </a:r>
            <a:r>
              <a:rPr lang="en-US" sz="1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FastText</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giving the accuracy of</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Potential Accident level - 43%</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105718" y="921035"/>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pic>
        <p:nvPicPr>
          <p:cNvPr id="13" name="Picture 12">
            <a:extLst>
              <a:ext uri="{FF2B5EF4-FFF2-40B4-BE49-F238E27FC236}">
                <a16:creationId xmlns:a16="http://schemas.microsoft.com/office/drawing/2014/main" id="{E70DBC87-7A4A-44DA-A681-BC4C7046F8A3}"/>
              </a:ext>
            </a:extLst>
          </p:cNvPr>
          <p:cNvPicPr>
            <a:picLocks noChangeAspect="1"/>
          </p:cNvPicPr>
          <p:nvPr/>
        </p:nvPicPr>
        <p:blipFill>
          <a:blip r:embed="rId2"/>
          <a:stretch>
            <a:fillRect/>
          </a:stretch>
        </p:blipFill>
        <p:spPr>
          <a:xfrm>
            <a:off x="5208207" y="3626295"/>
            <a:ext cx="6110033" cy="3231705"/>
          </a:xfrm>
          <a:prstGeom prst="rect">
            <a:avLst/>
          </a:prstGeom>
        </p:spPr>
      </p:pic>
      <p:sp>
        <p:nvSpPr>
          <p:cNvPr id="14" name="TextBox 13">
            <a:extLst>
              <a:ext uri="{FF2B5EF4-FFF2-40B4-BE49-F238E27FC236}">
                <a16:creationId xmlns:a16="http://schemas.microsoft.com/office/drawing/2014/main" id="{BAF92FD9-767C-4F48-B6F9-96EF8ECD2EF4}"/>
              </a:ext>
            </a:extLst>
          </p:cNvPr>
          <p:cNvSpPr txBox="1"/>
          <p:nvPr/>
        </p:nvSpPr>
        <p:spPr>
          <a:xfrm>
            <a:off x="5105718" y="3193361"/>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C3F746-8CFD-44BB-8E36-4E9CC5CFB5BA}"/>
              </a:ext>
            </a:extLst>
          </p:cNvPr>
          <p:cNvSpPr txBox="1"/>
          <p:nvPr/>
        </p:nvSpPr>
        <p:spPr>
          <a:xfrm>
            <a:off x="1100138" y="1907475"/>
            <a:ext cx="2921380" cy="3139321"/>
          </a:xfrm>
          <a:prstGeom prst="rect">
            <a:avLst/>
          </a:prstGeom>
          <a:noFill/>
        </p:spPr>
        <p:txBody>
          <a:bodyPr wrap="square">
            <a:spAutoFit/>
          </a:bodyPr>
          <a:lstStyle/>
          <a:p>
            <a:pPr marL="342900" lvl="0" indent="-342900">
              <a:spcBef>
                <a:spcPts val="600"/>
              </a:spcBef>
              <a:buFont typeface="Symbol" panose="05050102010706020507" pitchFamily="18" charset="2"/>
              <a:buChar char=""/>
            </a:pPr>
            <a:r>
              <a:rPr lang="en-US"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FastText</a:t>
            </a: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an open-source, free, lightweight library that allows users to learn text representations and text classifiers</a:t>
            </a:r>
          </a:p>
          <a:p>
            <a:pPr marL="342900" lvl="0" indent="-342900">
              <a:spcBef>
                <a:spcPts val="600"/>
              </a:spcBef>
              <a:buFont typeface="Symbol" panose="05050102010706020507" pitchFamily="18" charset="2"/>
              <a:buChar char=""/>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works on standard, generic hardware. Models can later be reduced in size to even fit on mobile devices.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fastText">
            <a:extLst>
              <a:ext uri="{FF2B5EF4-FFF2-40B4-BE49-F238E27FC236}">
                <a16:creationId xmlns:a16="http://schemas.microsoft.com/office/drawing/2014/main" id="{B5F63912-44F2-401C-A8AD-059A6C7CBB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0138" y="921035"/>
            <a:ext cx="1920240" cy="1009015"/>
          </a:xfrm>
          <a:prstGeom prst="rect">
            <a:avLst/>
          </a:prstGeom>
          <a:noFill/>
          <a:ln>
            <a:noFill/>
          </a:ln>
        </p:spPr>
      </p:pic>
      <p:pic>
        <p:nvPicPr>
          <p:cNvPr id="17" name="Picture 16" descr="Text&#10;&#10;Description automatically generated with low confidence">
            <a:extLst>
              <a:ext uri="{FF2B5EF4-FFF2-40B4-BE49-F238E27FC236}">
                <a16:creationId xmlns:a16="http://schemas.microsoft.com/office/drawing/2014/main" id="{99E3090A-C6CF-48CB-8FCD-C78E069E1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02033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p>
        </p:txBody>
      </p:sp>
      <p:grpSp>
        <p:nvGrpSpPr>
          <p:cNvPr id="6" name="Group 5">
            <a:extLst>
              <a:ext uri="{FF2B5EF4-FFF2-40B4-BE49-F238E27FC236}">
                <a16:creationId xmlns:a16="http://schemas.microsoft.com/office/drawing/2014/main" id="{BD3FA675-7247-42C6-9900-6EC9AE57381B}"/>
              </a:ext>
            </a:extLst>
          </p:cNvPr>
          <p:cNvGrpSpPr/>
          <p:nvPr/>
        </p:nvGrpSpPr>
        <p:grpSpPr>
          <a:xfrm>
            <a:off x="6793937" y="3194499"/>
            <a:ext cx="3515562" cy="646331"/>
            <a:chOff x="6818651" y="970279"/>
            <a:chExt cx="3515562" cy="646331"/>
          </a:xfrm>
        </p:grpSpPr>
        <p:sp>
          <p:nvSpPr>
            <p:cNvPr id="7" name="TextBox 6">
              <a:extLst>
                <a:ext uri="{FF2B5EF4-FFF2-40B4-BE49-F238E27FC236}">
                  <a16:creationId xmlns:a16="http://schemas.microsoft.com/office/drawing/2014/main" id="{2FD18417-C512-4B4C-8C0B-A077C5DEF052}"/>
                </a:ext>
              </a:extLst>
            </p:cNvPr>
            <p:cNvSpPr txBox="1"/>
            <p:nvPr/>
          </p:nvSpPr>
          <p:spPr>
            <a:xfrm>
              <a:off x="6818651" y="970279"/>
              <a:ext cx="1636987" cy="646331"/>
            </a:xfrm>
            <a:prstGeom prst="rect">
              <a:avLst/>
            </a:prstGeom>
            <a:noFill/>
          </p:spPr>
          <p:txBody>
            <a:bodyPr wrap="none" rtlCol="0">
              <a:spAutoFit/>
            </a:bodyPr>
            <a:lstStyle/>
            <a:p>
              <a:r>
                <a:rPr lang="en-IN" sz="3600" dirty="0"/>
                <a:t>GROUP</a:t>
              </a:r>
            </a:p>
          </p:txBody>
        </p:sp>
        <p:sp>
          <p:nvSpPr>
            <p:cNvPr id="9" name="TextBox 8">
              <a:extLst>
                <a:ext uri="{FF2B5EF4-FFF2-40B4-BE49-F238E27FC236}">
                  <a16:creationId xmlns:a16="http://schemas.microsoft.com/office/drawing/2014/main" id="{61C02509-BE06-4DD8-9182-24A8BC21FD73}"/>
                </a:ext>
              </a:extLst>
            </p:cNvPr>
            <p:cNvSpPr txBox="1"/>
            <p:nvPr/>
          </p:nvSpPr>
          <p:spPr>
            <a:xfrm>
              <a:off x="8341360" y="970279"/>
              <a:ext cx="1992853" cy="646331"/>
            </a:xfrm>
            <a:prstGeom prst="rect">
              <a:avLst/>
            </a:prstGeom>
            <a:noFill/>
          </p:spPr>
          <p:txBody>
            <a:bodyPr wrap="none" rtlCol="0">
              <a:spAutoFit/>
            </a:bodyPr>
            <a:lstStyle/>
            <a:p>
              <a:r>
                <a:rPr lang="en-IN" sz="3600" dirty="0">
                  <a:solidFill>
                    <a:schemeClr val="accent1">
                      <a:lumMod val="50000"/>
                    </a:schemeClr>
                  </a:solidFill>
                </a:rPr>
                <a:t>MEMBERS</a:t>
              </a:r>
            </a:p>
          </p:txBody>
        </p:sp>
      </p:grpSp>
      <p:sp>
        <p:nvSpPr>
          <p:cNvPr id="10" name="TextBox 9">
            <a:extLst>
              <a:ext uri="{FF2B5EF4-FFF2-40B4-BE49-F238E27FC236}">
                <a16:creationId xmlns:a16="http://schemas.microsoft.com/office/drawing/2014/main" id="{5C4E961A-C640-4E7C-A58B-F46F504A49F7}"/>
              </a:ext>
            </a:extLst>
          </p:cNvPr>
          <p:cNvSpPr txBox="1"/>
          <p:nvPr/>
        </p:nvSpPr>
        <p:spPr>
          <a:xfrm>
            <a:off x="7001632" y="3836022"/>
            <a:ext cx="1441420" cy="369332"/>
          </a:xfrm>
          <a:prstGeom prst="rect">
            <a:avLst/>
          </a:prstGeom>
          <a:noFill/>
        </p:spPr>
        <p:txBody>
          <a:bodyPr wrap="none" rtlCol="0">
            <a:spAutoFit/>
          </a:bodyPr>
          <a:lstStyle/>
          <a:p>
            <a:r>
              <a:rPr lang="en-IN" dirty="0"/>
              <a:t>Shankhadeep</a:t>
            </a:r>
          </a:p>
        </p:txBody>
      </p:sp>
      <p:sp>
        <p:nvSpPr>
          <p:cNvPr id="11" name="TextBox 10">
            <a:extLst>
              <a:ext uri="{FF2B5EF4-FFF2-40B4-BE49-F238E27FC236}">
                <a16:creationId xmlns:a16="http://schemas.microsoft.com/office/drawing/2014/main" id="{32C2C315-F1C7-46D3-B50C-3E8B5B04DAA9}"/>
              </a:ext>
            </a:extLst>
          </p:cNvPr>
          <p:cNvSpPr txBox="1"/>
          <p:nvPr/>
        </p:nvSpPr>
        <p:spPr>
          <a:xfrm>
            <a:off x="7830586" y="4618219"/>
            <a:ext cx="587981" cy="369332"/>
          </a:xfrm>
          <a:prstGeom prst="rect">
            <a:avLst/>
          </a:prstGeom>
          <a:noFill/>
        </p:spPr>
        <p:txBody>
          <a:bodyPr wrap="none" rtlCol="0">
            <a:spAutoFit/>
          </a:bodyPr>
          <a:lstStyle/>
          <a:p>
            <a:r>
              <a:rPr lang="en-IN" dirty="0"/>
              <a:t>John</a:t>
            </a:r>
          </a:p>
        </p:txBody>
      </p:sp>
      <p:sp>
        <p:nvSpPr>
          <p:cNvPr id="12" name="TextBox 11">
            <a:extLst>
              <a:ext uri="{FF2B5EF4-FFF2-40B4-BE49-F238E27FC236}">
                <a16:creationId xmlns:a16="http://schemas.microsoft.com/office/drawing/2014/main" id="{A25F3CE8-49FC-400D-9673-01BE2FEB38AD}"/>
              </a:ext>
            </a:extLst>
          </p:cNvPr>
          <p:cNvSpPr txBox="1"/>
          <p:nvPr/>
        </p:nvSpPr>
        <p:spPr>
          <a:xfrm>
            <a:off x="7753412" y="4349731"/>
            <a:ext cx="664926" cy="369332"/>
          </a:xfrm>
          <a:prstGeom prst="rect">
            <a:avLst/>
          </a:prstGeom>
          <a:noFill/>
        </p:spPr>
        <p:txBody>
          <a:bodyPr wrap="none" rtlCol="0">
            <a:spAutoFit/>
          </a:bodyPr>
          <a:lstStyle/>
          <a:p>
            <a:r>
              <a:rPr lang="en-IN" dirty="0"/>
              <a:t>Kiran</a:t>
            </a:r>
          </a:p>
        </p:txBody>
      </p:sp>
      <p:sp>
        <p:nvSpPr>
          <p:cNvPr id="13" name="TextBox 12">
            <a:extLst>
              <a:ext uri="{FF2B5EF4-FFF2-40B4-BE49-F238E27FC236}">
                <a16:creationId xmlns:a16="http://schemas.microsoft.com/office/drawing/2014/main" id="{6A880464-3093-4559-92C8-8D9F5DE32DC4}"/>
              </a:ext>
            </a:extLst>
          </p:cNvPr>
          <p:cNvSpPr txBox="1"/>
          <p:nvPr/>
        </p:nvSpPr>
        <p:spPr>
          <a:xfrm>
            <a:off x="7842943" y="4859234"/>
            <a:ext cx="612860" cy="369332"/>
          </a:xfrm>
          <a:prstGeom prst="rect">
            <a:avLst/>
          </a:prstGeom>
          <a:noFill/>
        </p:spPr>
        <p:txBody>
          <a:bodyPr wrap="none" rtlCol="0">
            <a:spAutoFit/>
          </a:bodyPr>
          <a:lstStyle/>
          <a:p>
            <a:r>
              <a:rPr lang="en-IN" dirty="0"/>
              <a:t>Ajay</a:t>
            </a:r>
          </a:p>
        </p:txBody>
      </p:sp>
      <p:sp>
        <p:nvSpPr>
          <p:cNvPr id="14" name="TextBox 13">
            <a:extLst>
              <a:ext uri="{FF2B5EF4-FFF2-40B4-BE49-F238E27FC236}">
                <a16:creationId xmlns:a16="http://schemas.microsoft.com/office/drawing/2014/main" id="{5B1FCE2C-17EA-4489-923C-0339EC3F6906}"/>
              </a:ext>
            </a:extLst>
          </p:cNvPr>
          <p:cNvSpPr txBox="1"/>
          <p:nvPr/>
        </p:nvSpPr>
        <p:spPr>
          <a:xfrm>
            <a:off x="7688205" y="4087665"/>
            <a:ext cx="732893" cy="369332"/>
          </a:xfrm>
          <a:prstGeom prst="rect">
            <a:avLst/>
          </a:prstGeom>
          <a:noFill/>
        </p:spPr>
        <p:txBody>
          <a:bodyPr wrap="none" rtlCol="0">
            <a:spAutoFit/>
          </a:bodyPr>
          <a:lstStyle/>
          <a:p>
            <a:r>
              <a:rPr lang="en-IN" dirty="0"/>
              <a:t>Mario</a:t>
            </a:r>
          </a:p>
        </p:txBody>
      </p:sp>
      <p:sp>
        <p:nvSpPr>
          <p:cNvPr id="15" name="TextBox 14">
            <a:extLst>
              <a:ext uri="{FF2B5EF4-FFF2-40B4-BE49-F238E27FC236}">
                <a16:creationId xmlns:a16="http://schemas.microsoft.com/office/drawing/2014/main" id="{4A1702F1-FD44-4D41-ADFF-41869EE3B62E}"/>
              </a:ext>
            </a:extLst>
          </p:cNvPr>
          <p:cNvSpPr txBox="1"/>
          <p:nvPr/>
        </p:nvSpPr>
        <p:spPr>
          <a:xfrm>
            <a:off x="8312252" y="3852474"/>
            <a:ext cx="1109599" cy="369332"/>
          </a:xfrm>
          <a:prstGeom prst="rect">
            <a:avLst/>
          </a:prstGeom>
          <a:noFill/>
        </p:spPr>
        <p:txBody>
          <a:bodyPr wrap="none" rtlCol="0">
            <a:spAutoFit/>
          </a:bodyPr>
          <a:lstStyle/>
          <a:p>
            <a:r>
              <a:rPr lang="en-IN" dirty="0">
                <a:solidFill>
                  <a:schemeClr val="accent1">
                    <a:lumMod val="50000"/>
                  </a:schemeClr>
                </a:solidFill>
              </a:rPr>
              <a:t>Chaudhuri</a:t>
            </a:r>
          </a:p>
        </p:txBody>
      </p:sp>
      <p:sp>
        <p:nvSpPr>
          <p:cNvPr id="16" name="TextBox 15">
            <a:extLst>
              <a:ext uri="{FF2B5EF4-FFF2-40B4-BE49-F238E27FC236}">
                <a16:creationId xmlns:a16="http://schemas.microsoft.com/office/drawing/2014/main" id="{C5E60158-88FA-455B-94A9-B30E1D81941D}"/>
              </a:ext>
            </a:extLst>
          </p:cNvPr>
          <p:cNvSpPr txBox="1"/>
          <p:nvPr/>
        </p:nvSpPr>
        <p:spPr>
          <a:xfrm>
            <a:off x="8323535" y="4102298"/>
            <a:ext cx="917431" cy="369332"/>
          </a:xfrm>
          <a:prstGeom prst="rect">
            <a:avLst/>
          </a:prstGeom>
          <a:noFill/>
        </p:spPr>
        <p:txBody>
          <a:bodyPr wrap="none" rtlCol="0">
            <a:spAutoFit/>
          </a:bodyPr>
          <a:lstStyle/>
          <a:p>
            <a:r>
              <a:rPr lang="en-US" dirty="0">
                <a:solidFill>
                  <a:schemeClr val="accent1">
                    <a:lumMod val="50000"/>
                  </a:schemeClr>
                </a:solidFill>
              </a:rPr>
              <a:t>M</a:t>
            </a:r>
            <a:r>
              <a:rPr lang="en-IN" dirty="0" err="1">
                <a:solidFill>
                  <a:schemeClr val="accent1">
                    <a:lumMod val="50000"/>
                  </a:schemeClr>
                </a:solidFill>
              </a:rPr>
              <a:t>athew</a:t>
            </a:r>
            <a:endParaRPr lang="en-IN" dirty="0">
              <a:solidFill>
                <a:schemeClr val="accent1">
                  <a:lumMod val="50000"/>
                </a:schemeClr>
              </a:solidFill>
            </a:endParaRPr>
          </a:p>
        </p:txBody>
      </p:sp>
      <p:sp>
        <p:nvSpPr>
          <p:cNvPr id="17" name="TextBox 16">
            <a:extLst>
              <a:ext uri="{FF2B5EF4-FFF2-40B4-BE49-F238E27FC236}">
                <a16:creationId xmlns:a16="http://schemas.microsoft.com/office/drawing/2014/main" id="{0742CEF8-13F8-4ECB-BA62-0C3A1B3A837E}"/>
              </a:ext>
            </a:extLst>
          </p:cNvPr>
          <p:cNvSpPr txBox="1"/>
          <p:nvPr/>
        </p:nvSpPr>
        <p:spPr>
          <a:xfrm>
            <a:off x="8320093" y="4379186"/>
            <a:ext cx="983924" cy="369332"/>
          </a:xfrm>
          <a:prstGeom prst="rect">
            <a:avLst/>
          </a:prstGeom>
          <a:noFill/>
        </p:spPr>
        <p:txBody>
          <a:bodyPr wrap="none" rtlCol="0">
            <a:spAutoFit/>
          </a:bodyPr>
          <a:lstStyle/>
          <a:p>
            <a:r>
              <a:rPr lang="en-IN" dirty="0">
                <a:solidFill>
                  <a:schemeClr val="accent1">
                    <a:lumMod val="50000"/>
                  </a:schemeClr>
                </a:solidFill>
              </a:rPr>
              <a:t>K </a:t>
            </a:r>
            <a:r>
              <a:rPr lang="en-IN" dirty="0" err="1">
                <a:solidFill>
                  <a:schemeClr val="accent1">
                    <a:lumMod val="50000"/>
                  </a:schemeClr>
                </a:solidFill>
              </a:rPr>
              <a:t>Bobba</a:t>
            </a:r>
            <a:endParaRPr lang="en-IN" dirty="0">
              <a:solidFill>
                <a:schemeClr val="accent1">
                  <a:lumMod val="50000"/>
                </a:schemeClr>
              </a:solidFill>
            </a:endParaRPr>
          </a:p>
        </p:txBody>
      </p:sp>
      <p:sp>
        <p:nvSpPr>
          <p:cNvPr id="18" name="TextBox 17">
            <a:extLst>
              <a:ext uri="{FF2B5EF4-FFF2-40B4-BE49-F238E27FC236}">
                <a16:creationId xmlns:a16="http://schemas.microsoft.com/office/drawing/2014/main" id="{676ADA9F-68D3-4C95-8CAD-131DC1B8D4FB}"/>
              </a:ext>
            </a:extLst>
          </p:cNvPr>
          <p:cNvSpPr txBox="1"/>
          <p:nvPr/>
        </p:nvSpPr>
        <p:spPr>
          <a:xfrm>
            <a:off x="8312252" y="4645113"/>
            <a:ext cx="896399" cy="369332"/>
          </a:xfrm>
          <a:prstGeom prst="rect">
            <a:avLst/>
          </a:prstGeom>
          <a:noFill/>
        </p:spPr>
        <p:txBody>
          <a:bodyPr wrap="none" rtlCol="0">
            <a:spAutoFit/>
          </a:bodyPr>
          <a:lstStyle/>
          <a:p>
            <a:r>
              <a:rPr lang="en-IN" dirty="0">
                <a:solidFill>
                  <a:schemeClr val="accent1">
                    <a:lumMod val="50000"/>
                  </a:schemeClr>
                </a:solidFill>
              </a:rPr>
              <a:t>Cherian</a:t>
            </a:r>
          </a:p>
        </p:txBody>
      </p:sp>
      <p:sp>
        <p:nvSpPr>
          <p:cNvPr id="19" name="TextBox 18">
            <a:extLst>
              <a:ext uri="{FF2B5EF4-FFF2-40B4-BE49-F238E27FC236}">
                <a16:creationId xmlns:a16="http://schemas.microsoft.com/office/drawing/2014/main" id="{61849BE4-0B7A-441E-8DF6-C4A6937F38C7}"/>
              </a:ext>
            </a:extLst>
          </p:cNvPr>
          <p:cNvSpPr txBox="1"/>
          <p:nvPr/>
        </p:nvSpPr>
        <p:spPr>
          <a:xfrm>
            <a:off x="8346792" y="4886270"/>
            <a:ext cx="767518" cy="369332"/>
          </a:xfrm>
          <a:prstGeom prst="rect">
            <a:avLst/>
          </a:prstGeom>
          <a:noFill/>
        </p:spPr>
        <p:txBody>
          <a:bodyPr wrap="none" rtlCol="0">
            <a:spAutoFit/>
          </a:bodyPr>
          <a:lstStyle/>
          <a:p>
            <a:r>
              <a:rPr lang="en-IN" dirty="0">
                <a:solidFill>
                  <a:schemeClr val="accent1">
                    <a:lumMod val="50000"/>
                  </a:schemeClr>
                </a:solidFill>
              </a:rPr>
              <a:t>Kumar</a:t>
            </a:r>
          </a:p>
        </p:txBody>
      </p:sp>
      <p:grpSp>
        <p:nvGrpSpPr>
          <p:cNvPr id="20" name="Group 19">
            <a:extLst>
              <a:ext uri="{FF2B5EF4-FFF2-40B4-BE49-F238E27FC236}">
                <a16:creationId xmlns:a16="http://schemas.microsoft.com/office/drawing/2014/main" id="{436C79A1-D01F-4B0C-9A33-99D740ABE09E}"/>
              </a:ext>
            </a:extLst>
          </p:cNvPr>
          <p:cNvGrpSpPr/>
          <p:nvPr/>
        </p:nvGrpSpPr>
        <p:grpSpPr>
          <a:xfrm>
            <a:off x="6545730" y="1552867"/>
            <a:ext cx="3600648" cy="648373"/>
            <a:chOff x="6570444" y="968237"/>
            <a:chExt cx="3600648" cy="648373"/>
          </a:xfrm>
        </p:grpSpPr>
        <p:sp>
          <p:nvSpPr>
            <p:cNvPr id="21" name="TextBox 20">
              <a:extLst>
                <a:ext uri="{FF2B5EF4-FFF2-40B4-BE49-F238E27FC236}">
                  <a16:creationId xmlns:a16="http://schemas.microsoft.com/office/drawing/2014/main" id="{BA3730BD-0B2E-45A2-9E0B-1C4DB8E4D13E}"/>
                </a:ext>
              </a:extLst>
            </p:cNvPr>
            <p:cNvSpPr txBox="1"/>
            <p:nvPr/>
          </p:nvSpPr>
          <p:spPr>
            <a:xfrm>
              <a:off x="6570444" y="968237"/>
              <a:ext cx="1863011" cy="646331"/>
            </a:xfrm>
            <a:prstGeom prst="rect">
              <a:avLst/>
            </a:prstGeom>
            <a:noFill/>
          </p:spPr>
          <p:txBody>
            <a:bodyPr wrap="none" rtlCol="0">
              <a:spAutoFit/>
            </a:bodyPr>
            <a:lstStyle/>
            <a:p>
              <a:r>
                <a:rPr lang="en-IN" sz="3600" dirty="0"/>
                <a:t>PROJECT</a:t>
              </a:r>
            </a:p>
          </p:txBody>
        </p:sp>
        <p:sp>
          <p:nvSpPr>
            <p:cNvPr id="22" name="TextBox 21">
              <a:extLst>
                <a:ext uri="{FF2B5EF4-FFF2-40B4-BE49-F238E27FC236}">
                  <a16:creationId xmlns:a16="http://schemas.microsoft.com/office/drawing/2014/main" id="{03170606-B849-4D0A-9BB5-E21C08D61E75}"/>
                </a:ext>
              </a:extLst>
            </p:cNvPr>
            <p:cNvSpPr txBox="1"/>
            <p:nvPr/>
          </p:nvSpPr>
          <p:spPr>
            <a:xfrm>
              <a:off x="8341360" y="970279"/>
              <a:ext cx="1829732" cy="646331"/>
            </a:xfrm>
            <a:prstGeom prst="rect">
              <a:avLst/>
            </a:prstGeom>
            <a:noFill/>
          </p:spPr>
          <p:txBody>
            <a:bodyPr wrap="none" rtlCol="0">
              <a:spAutoFit/>
            </a:bodyPr>
            <a:lstStyle/>
            <a:p>
              <a:r>
                <a:rPr lang="en-IN" sz="3600" dirty="0">
                  <a:solidFill>
                    <a:schemeClr val="accent1">
                      <a:lumMod val="50000"/>
                    </a:schemeClr>
                  </a:solidFill>
                </a:rPr>
                <a:t>MENTOR</a:t>
              </a:r>
            </a:p>
          </p:txBody>
        </p:sp>
      </p:grpSp>
      <p:sp>
        <p:nvSpPr>
          <p:cNvPr id="23" name="TextBox 22">
            <a:extLst>
              <a:ext uri="{FF2B5EF4-FFF2-40B4-BE49-F238E27FC236}">
                <a16:creationId xmlns:a16="http://schemas.microsoft.com/office/drawing/2014/main" id="{344F5238-9B5E-4601-B4F5-F2EC2AC4DAB7}"/>
              </a:ext>
            </a:extLst>
          </p:cNvPr>
          <p:cNvSpPr txBox="1"/>
          <p:nvPr/>
        </p:nvSpPr>
        <p:spPr>
          <a:xfrm>
            <a:off x="7466120" y="2023697"/>
            <a:ext cx="1243985" cy="369332"/>
          </a:xfrm>
          <a:prstGeom prst="rect">
            <a:avLst/>
          </a:prstGeom>
          <a:noFill/>
        </p:spPr>
        <p:txBody>
          <a:bodyPr wrap="square" rtlCol="0">
            <a:spAutoFit/>
          </a:bodyPr>
          <a:lstStyle/>
          <a:p>
            <a:r>
              <a:rPr lang="en-IN" dirty="0"/>
              <a:t>Mr. Rohit</a:t>
            </a:r>
          </a:p>
        </p:txBody>
      </p:sp>
      <p:sp>
        <p:nvSpPr>
          <p:cNvPr id="24" name="TextBox 23">
            <a:extLst>
              <a:ext uri="{FF2B5EF4-FFF2-40B4-BE49-F238E27FC236}">
                <a16:creationId xmlns:a16="http://schemas.microsoft.com/office/drawing/2014/main" id="{9C20CF9F-9F96-4480-B63B-B068F103F7F2}"/>
              </a:ext>
            </a:extLst>
          </p:cNvPr>
          <p:cNvSpPr txBox="1"/>
          <p:nvPr/>
        </p:nvSpPr>
        <p:spPr>
          <a:xfrm>
            <a:off x="8304011" y="2022393"/>
            <a:ext cx="468783" cy="369332"/>
          </a:xfrm>
          <a:prstGeom prst="rect">
            <a:avLst/>
          </a:prstGeom>
          <a:noFill/>
        </p:spPr>
        <p:txBody>
          <a:bodyPr wrap="none" rtlCol="0">
            <a:spAutoFit/>
          </a:bodyPr>
          <a:lstStyle/>
          <a:p>
            <a:r>
              <a:rPr lang="en-IN" dirty="0">
                <a:solidFill>
                  <a:schemeClr val="accent1">
                    <a:lumMod val="50000"/>
                  </a:schemeClr>
                </a:solidFill>
              </a:rPr>
              <a:t>Raj</a:t>
            </a:r>
          </a:p>
        </p:txBody>
      </p:sp>
      <p:sp>
        <p:nvSpPr>
          <p:cNvPr id="25" name="AutoShape 6" descr="Online Courses, Professional Certificates, Degrees &amp;amp; PG Programs | Great  Learning">
            <a:extLst>
              <a:ext uri="{FF2B5EF4-FFF2-40B4-BE49-F238E27FC236}">
                <a16:creationId xmlns:a16="http://schemas.microsoft.com/office/drawing/2014/main" id="{591AF2CD-0748-4E0E-BD06-71DF73A7CB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descr="Text&#10;&#10;Description automatically generated with low confidence">
            <a:extLst>
              <a:ext uri="{FF2B5EF4-FFF2-40B4-BE49-F238E27FC236}">
                <a16:creationId xmlns:a16="http://schemas.microsoft.com/office/drawing/2014/main" id="{E74B03FB-4C41-49BE-ACC1-BB2CB6A6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580952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LSTM</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1938992"/>
          </a:xfrm>
          <a:prstGeom prst="rect">
            <a:avLst/>
          </a:prstGeom>
          <a:noFill/>
        </p:spPr>
        <p:txBody>
          <a:bodyPr wrap="square">
            <a:spAutoFit/>
          </a:bodyPr>
          <a:lstStyle/>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common LSTM unit is composed of a cell, an input gate, an output gate and a forget gate. The cell remembers values over arbitrary time intervals and the three gates regulate the flow of information into and out of the cell.</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LSTM networks are well-suited to classifying, processing and making predictions based on time series data, since there can be lags of unknown duration between important events in a time series. LSTMs were developed to deal with the vanishing gradient problem that can be encountered when training traditional RNNs. Relative insensitivity to gap length is an advantage of LSTM over RNNs, hidden Markov models and other sequence learning methods in numerous applications.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4986338" y="3202547"/>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C3F746-8CFD-44BB-8E36-4E9CC5CFB5BA}"/>
              </a:ext>
            </a:extLst>
          </p:cNvPr>
          <p:cNvSpPr txBox="1"/>
          <p:nvPr/>
        </p:nvSpPr>
        <p:spPr>
          <a:xfrm>
            <a:off x="1100137" y="3062211"/>
            <a:ext cx="3290569" cy="2385268"/>
          </a:xfrm>
          <a:prstGeom prst="rect">
            <a:avLst/>
          </a:prstGeom>
          <a:noFill/>
        </p:spPr>
        <p:txBody>
          <a:bodyPr wrap="square">
            <a:spAutoFit/>
          </a:bodyPr>
          <a:lstStyle/>
          <a:p>
            <a:pPr marL="342900" lvl="0" indent="-342900">
              <a:spcBef>
                <a:spcPts val="600"/>
              </a:spcBef>
              <a:buFont typeface="Symbol" panose="05050102010706020507" pitchFamily="18"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 artificial recurrent neural network (RNN) architecture used in the field of deep learning.</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buFont typeface="Symbol" panose="05050102010706020507" pitchFamily="18"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is well-suited to classifying, processing and making predictions based on time series data, since there can be lags of unknown duration between important events in a time series.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descr="LSTM Gradients | LaptrinhX">
            <a:extLst>
              <a:ext uri="{FF2B5EF4-FFF2-40B4-BE49-F238E27FC236}">
                <a16:creationId xmlns:a16="http://schemas.microsoft.com/office/drawing/2014/main" id="{458978E0-5B2F-4895-9545-B84AB5C287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848" y="1063940"/>
            <a:ext cx="2342452" cy="1948170"/>
          </a:xfrm>
          <a:prstGeom prst="rect">
            <a:avLst/>
          </a:prstGeom>
          <a:ln>
            <a:noFill/>
          </a:ln>
          <a:effectLst>
            <a:softEdge rad="112500"/>
          </a:effectLst>
        </p:spPr>
      </p:pic>
      <p:pic>
        <p:nvPicPr>
          <p:cNvPr id="18" name="Picture 17">
            <a:extLst>
              <a:ext uri="{FF2B5EF4-FFF2-40B4-BE49-F238E27FC236}">
                <a16:creationId xmlns:a16="http://schemas.microsoft.com/office/drawing/2014/main" id="{302CCB36-E6D5-4A9F-BECE-97DE1E91B65B}"/>
              </a:ext>
            </a:extLst>
          </p:cNvPr>
          <p:cNvPicPr>
            <a:picLocks noChangeAspect="1"/>
          </p:cNvPicPr>
          <p:nvPr/>
        </p:nvPicPr>
        <p:blipFill>
          <a:blip r:embed="rId3"/>
          <a:stretch>
            <a:fillRect/>
          </a:stretch>
        </p:blipFill>
        <p:spPr>
          <a:xfrm>
            <a:off x="5018723" y="3658366"/>
            <a:ext cx="4688205" cy="889000"/>
          </a:xfrm>
          <a:prstGeom prst="rect">
            <a:avLst/>
          </a:prstGeom>
        </p:spPr>
      </p:pic>
      <p:pic>
        <p:nvPicPr>
          <p:cNvPr id="19" name="Picture 18">
            <a:extLst>
              <a:ext uri="{FF2B5EF4-FFF2-40B4-BE49-F238E27FC236}">
                <a16:creationId xmlns:a16="http://schemas.microsoft.com/office/drawing/2014/main" id="{CCC01B01-78C9-40A3-BE0A-77F042DCAA8E}"/>
              </a:ext>
            </a:extLst>
          </p:cNvPr>
          <p:cNvPicPr>
            <a:picLocks noChangeAspect="1"/>
          </p:cNvPicPr>
          <p:nvPr/>
        </p:nvPicPr>
        <p:blipFill>
          <a:blip r:embed="rId4"/>
          <a:stretch>
            <a:fillRect/>
          </a:stretch>
        </p:blipFill>
        <p:spPr>
          <a:xfrm>
            <a:off x="5115243" y="5076507"/>
            <a:ext cx="1920240" cy="1238885"/>
          </a:xfrm>
          <a:prstGeom prst="rect">
            <a:avLst/>
          </a:prstGeom>
        </p:spPr>
      </p:pic>
      <p:pic>
        <p:nvPicPr>
          <p:cNvPr id="20" name="Picture 19">
            <a:extLst>
              <a:ext uri="{FF2B5EF4-FFF2-40B4-BE49-F238E27FC236}">
                <a16:creationId xmlns:a16="http://schemas.microsoft.com/office/drawing/2014/main" id="{9E55128C-FADC-4F65-BA90-69AFD05DB9C7}"/>
              </a:ext>
            </a:extLst>
          </p:cNvPr>
          <p:cNvPicPr>
            <a:picLocks noChangeAspect="1"/>
          </p:cNvPicPr>
          <p:nvPr/>
        </p:nvPicPr>
        <p:blipFill>
          <a:blip r:embed="rId5"/>
          <a:stretch>
            <a:fillRect/>
          </a:stretch>
        </p:blipFill>
        <p:spPr>
          <a:xfrm>
            <a:off x="7362826" y="5076507"/>
            <a:ext cx="1920240" cy="1202690"/>
          </a:xfrm>
          <a:prstGeom prst="rect">
            <a:avLst/>
          </a:prstGeom>
        </p:spPr>
      </p:pic>
      <p:pic>
        <p:nvPicPr>
          <p:cNvPr id="21" name="Picture 20">
            <a:extLst>
              <a:ext uri="{FF2B5EF4-FFF2-40B4-BE49-F238E27FC236}">
                <a16:creationId xmlns:a16="http://schemas.microsoft.com/office/drawing/2014/main" id="{7B2DD927-F838-4B0C-9E94-516F785D373C}"/>
              </a:ext>
            </a:extLst>
          </p:cNvPr>
          <p:cNvPicPr>
            <a:picLocks noChangeAspect="1"/>
          </p:cNvPicPr>
          <p:nvPr/>
        </p:nvPicPr>
        <p:blipFill>
          <a:blip r:embed="rId6"/>
          <a:stretch>
            <a:fillRect/>
          </a:stretch>
        </p:blipFill>
        <p:spPr>
          <a:xfrm>
            <a:off x="9398000" y="4920395"/>
            <a:ext cx="1920240" cy="1952625"/>
          </a:xfrm>
          <a:prstGeom prst="rect">
            <a:avLst/>
          </a:prstGeom>
        </p:spPr>
      </p:pic>
      <p:sp>
        <p:nvSpPr>
          <p:cNvPr id="22" name="TextBox 21">
            <a:extLst>
              <a:ext uri="{FF2B5EF4-FFF2-40B4-BE49-F238E27FC236}">
                <a16:creationId xmlns:a16="http://schemas.microsoft.com/office/drawing/2014/main" id="{FD23E05B-164C-4B1C-90B9-99ECFE15186F}"/>
              </a:ext>
            </a:extLst>
          </p:cNvPr>
          <p:cNvSpPr txBox="1"/>
          <p:nvPr/>
        </p:nvSpPr>
        <p:spPr>
          <a:xfrm>
            <a:off x="5518942" y="4645614"/>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Loss function </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3D1337-E10F-4994-82CA-AE58A2ABE680}"/>
              </a:ext>
            </a:extLst>
          </p:cNvPr>
          <p:cNvSpPr txBox="1"/>
          <p:nvPr/>
        </p:nvSpPr>
        <p:spPr>
          <a:xfrm>
            <a:off x="7631745" y="4645614"/>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accuracy</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6DB661A-7409-47CA-8628-48381ADB1979}"/>
              </a:ext>
            </a:extLst>
          </p:cNvPr>
          <p:cNvSpPr txBox="1"/>
          <p:nvPr/>
        </p:nvSpPr>
        <p:spPr>
          <a:xfrm>
            <a:off x="9670414" y="4658785"/>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descr="Text&#10;&#10;Description automatically generated with low confidence">
            <a:extLst>
              <a:ext uri="{FF2B5EF4-FFF2-40B4-BE49-F238E27FC236}">
                <a16:creationId xmlns:a16="http://schemas.microsoft.com/office/drawing/2014/main" id="{DF47D535-7255-4964-BADD-E2ECFF14C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pic>
        <p:nvPicPr>
          <p:cNvPr id="26" name="Picture 25" descr="Text&#10;&#10;Description automatically generated with low confidence">
            <a:extLst>
              <a:ext uri="{FF2B5EF4-FFF2-40B4-BE49-F238E27FC236}">
                <a16:creationId xmlns:a16="http://schemas.microsoft.com/office/drawing/2014/main" id="{73FB329A-EA0A-4EFA-9748-99043FE18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88" y="5565156"/>
            <a:ext cx="2151795" cy="2151795"/>
          </a:xfrm>
          <a:prstGeom prst="rect">
            <a:avLst/>
          </a:prstGeom>
        </p:spPr>
      </p:pic>
    </p:spTree>
    <p:extLst>
      <p:ext uri="{BB962C8B-B14F-4D97-AF65-F5344CB8AC3E}">
        <p14:creationId xmlns:p14="http://schemas.microsoft.com/office/powerpoint/2010/main" val="4254220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NUERAL NETWORK CLASSIFIER </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2862322"/>
          </a:xfrm>
          <a:prstGeom prst="rect">
            <a:avLst/>
          </a:prstGeom>
          <a:noFill/>
        </p:spPr>
        <p:txBody>
          <a:bodyPr wrap="square">
            <a:spAutoFit/>
          </a:bodyPr>
          <a:lstStyle/>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model is split into 382 group for train and 43 groups for test.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Max features used is 10000</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Steps used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Pad sequences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Creating weight matrix and Glove embeddings.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Glove used : glove.6B.200d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Layer structure  used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Dense(100,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input_shape</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BatchNormalization</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Dense(50,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BatchNormalization</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Dense(25,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4985703" y="4405256"/>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DB661A-7409-47CA-8628-48381ADB1979}"/>
              </a:ext>
            </a:extLst>
          </p:cNvPr>
          <p:cNvSpPr txBox="1"/>
          <p:nvPr/>
        </p:nvSpPr>
        <p:spPr>
          <a:xfrm>
            <a:off x="2057715" y="3671422"/>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descr="Neural network - Wikipedia">
            <a:extLst>
              <a:ext uri="{FF2B5EF4-FFF2-40B4-BE49-F238E27FC236}">
                <a16:creationId xmlns:a16="http://schemas.microsoft.com/office/drawing/2014/main" id="{EE5EBB2E-3A07-4F17-BA5A-99CE6EEE40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371" y="1103779"/>
            <a:ext cx="1562100" cy="2082800"/>
          </a:xfrm>
          <a:prstGeom prst="rect">
            <a:avLst/>
          </a:prstGeom>
          <a:noFill/>
          <a:ln>
            <a:noFill/>
          </a:ln>
        </p:spPr>
      </p:pic>
      <p:pic>
        <p:nvPicPr>
          <p:cNvPr id="26" name="Picture 25">
            <a:extLst>
              <a:ext uri="{FF2B5EF4-FFF2-40B4-BE49-F238E27FC236}">
                <a16:creationId xmlns:a16="http://schemas.microsoft.com/office/drawing/2014/main" id="{D1701ECC-490A-45CC-AEB5-E7182C51B9FC}"/>
              </a:ext>
            </a:extLst>
          </p:cNvPr>
          <p:cNvPicPr>
            <a:picLocks noChangeAspect="1"/>
          </p:cNvPicPr>
          <p:nvPr/>
        </p:nvPicPr>
        <p:blipFill>
          <a:blip r:embed="rId4"/>
          <a:stretch>
            <a:fillRect/>
          </a:stretch>
        </p:blipFill>
        <p:spPr>
          <a:xfrm>
            <a:off x="4986338" y="4813472"/>
            <a:ext cx="4688205" cy="1134110"/>
          </a:xfrm>
          <a:prstGeom prst="rect">
            <a:avLst/>
          </a:prstGeom>
        </p:spPr>
      </p:pic>
      <p:pic>
        <p:nvPicPr>
          <p:cNvPr id="27" name="Picture 26">
            <a:extLst>
              <a:ext uri="{FF2B5EF4-FFF2-40B4-BE49-F238E27FC236}">
                <a16:creationId xmlns:a16="http://schemas.microsoft.com/office/drawing/2014/main" id="{D782B3A2-1305-4F2C-99A9-2F6FB863DAF3}"/>
              </a:ext>
            </a:extLst>
          </p:cNvPr>
          <p:cNvPicPr>
            <a:picLocks noChangeAspect="1"/>
          </p:cNvPicPr>
          <p:nvPr/>
        </p:nvPicPr>
        <p:blipFill>
          <a:blip r:embed="rId5"/>
          <a:stretch>
            <a:fillRect/>
          </a:stretch>
        </p:blipFill>
        <p:spPr>
          <a:xfrm>
            <a:off x="1715929" y="4156768"/>
            <a:ext cx="1920240" cy="2008505"/>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8FA6E082-9C20-4FA6-9932-C2EC4C5E4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88608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LINEAR SVC MODEL</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830997"/>
          </a:xfrm>
          <a:prstGeom prst="rect">
            <a:avLst/>
          </a:prstGeom>
          <a:noFill/>
        </p:spPr>
        <p:txBody>
          <a:bodyPr wrap="square">
            <a:spAutoFit/>
          </a:bodyPr>
          <a:lstStyle/>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Linear Support Vector Classifier (SVC) method applies a linear kernel function to perform classification and it performs well with many samples. If we compare it with the SVC model, the Linear SVC has additional parameters such as penalty normalization which applies 'L1' or 'L2' and loss function.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5039043" y="2411211"/>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DB661A-7409-47CA-8628-48381ADB1979}"/>
              </a:ext>
            </a:extLst>
          </p:cNvPr>
          <p:cNvSpPr txBox="1"/>
          <p:nvPr/>
        </p:nvSpPr>
        <p:spPr>
          <a:xfrm>
            <a:off x="2057715" y="3671422"/>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202A7056-8996-4852-B561-B59CE3F15105}"/>
              </a:ext>
            </a:extLst>
          </p:cNvPr>
          <p:cNvPicPr>
            <a:picLocks noChangeAspect="1"/>
          </p:cNvPicPr>
          <p:nvPr/>
        </p:nvPicPr>
        <p:blipFill>
          <a:blip r:embed="rId2"/>
          <a:stretch>
            <a:fillRect/>
          </a:stretch>
        </p:blipFill>
        <p:spPr>
          <a:xfrm>
            <a:off x="1005839" y="1069639"/>
            <a:ext cx="3289935" cy="2258566"/>
          </a:xfrm>
          <a:prstGeom prst="rect">
            <a:avLst/>
          </a:prstGeom>
        </p:spPr>
      </p:pic>
      <p:pic>
        <p:nvPicPr>
          <p:cNvPr id="15" name="Picture 14">
            <a:extLst>
              <a:ext uri="{FF2B5EF4-FFF2-40B4-BE49-F238E27FC236}">
                <a16:creationId xmlns:a16="http://schemas.microsoft.com/office/drawing/2014/main" id="{BC4553D3-D9CE-43F9-B4DC-22E0C07AE97E}"/>
              </a:ext>
            </a:extLst>
          </p:cNvPr>
          <p:cNvPicPr>
            <a:picLocks noChangeAspect="1"/>
          </p:cNvPicPr>
          <p:nvPr/>
        </p:nvPicPr>
        <p:blipFill>
          <a:blip r:embed="rId3"/>
          <a:stretch>
            <a:fillRect/>
          </a:stretch>
        </p:blipFill>
        <p:spPr>
          <a:xfrm>
            <a:off x="1383029" y="4037883"/>
            <a:ext cx="2703195" cy="2779178"/>
          </a:xfrm>
          <a:prstGeom prst="rect">
            <a:avLst/>
          </a:prstGeom>
        </p:spPr>
      </p:pic>
      <p:pic>
        <p:nvPicPr>
          <p:cNvPr id="16" name="Picture 15">
            <a:extLst>
              <a:ext uri="{FF2B5EF4-FFF2-40B4-BE49-F238E27FC236}">
                <a16:creationId xmlns:a16="http://schemas.microsoft.com/office/drawing/2014/main" id="{46768837-A17C-44E4-AA0F-B74BD2344E9C}"/>
              </a:ext>
            </a:extLst>
          </p:cNvPr>
          <p:cNvPicPr>
            <a:picLocks noChangeAspect="1"/>
          </p:cNvPicPr>
          <p:nvPr/>
        </p:nvPicPr>
        <p:blipFill>
          <a:blip r:embed="rId4"/>
          <a:stretch>
            <a:fillRect/>
          </a:stretch>
        </p:blipFill>
        <p:spPr>
          <a:xfrm>
            <a:off x="5577523" y="3097089"/>
            <a:ext cx="3907155" cy="1784350"/>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E1C6035D-69A6-4D42-A352-F9159F691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26063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OTHER MODELS TRIED</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907D44-D640-4150-B491-DC0F07BE6826}"/>
              </a:ext>
            </a:extLst>
          </p:cNvPr>
          <p:cNvCxnSpPr>
            <a:cxnSpLocks/>
          </p:cNvCxnSpPr>
          <p:nvPr/>
        </p:nvCxnSpPr>
        <p:spPr>
          <a:xfrm flipH="1" flipV="1">
            <a:off x="1224280" y="2647950"/>
            <a:ext cx="9843770" cy="7620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90047EF-9FE6-4FB1-BA78-87CD0E99653E}"/>
              </a:ext>
            </a:extLst>
          </p:cNvPr>
          <p:cNvPicPr>
            <a:picLocks noChangeAspect="1"/>
          </p:cNvPicPr>
          <p:nvPr/>
        </p:nvPicPr>
        <p:blipFill>
          <a:blip r:embed="rId2"/>
          <a:stretch>
            <a:fillRect/>
          </a:stretch>
        </p:blipFill>
        <p:spPr>
          <a:xfrm>
            <a:off x="1531575" y="1059279"/>
            <a:ext cx="2267948" cy="1293394"/>
          </a:xfrm>
          <a:prstGeom prst="rect">
            <a:avLst/>
          </a:prstGeom>
        </p:spPr>
      </p:pic>
      <p:pic>
        <p:nvPicPr>
          <p:cNvPr id="18" name="Picture 17">
            <a:extLst>
              <a:ext uri="{FF2B5EF4-FFF2-40B4-BE49-F238E27FC236}">
                <a16:creationId xmlns:a16="http://schemas.microsoft.com/office/drawing/2014/main" id="{4F73CD24-4486-4F57-8FE8-4FD0DADC2A2E}"/>
              </a:ext>
            </a:extLst>
          </p:cNvPr>
          <p:cNvPicPr>
            <a:picLocks noChangeAspect="1"/>
          </p:cNvPicPr>
          <p:nvPr/>
        </p:nvPicPr>
        <p:blipFill>
          <a:blip r:embed="rId3"/>
          <a:stretch>
            <a:fillRect/>
          </a:stretch>
        </p:blipFill>
        <p:spPr>
          <a:xfrm>
            <a:off x="1529832" y="3033214"/>
            <a:ext cx="2193491" cy="1132288"/>
          </a:xfrm>
          <a:prstGeom prst="rect">
            <a:avLst/>
          </a:prstGeom>
        </p:spPr>
      </p:pic>
      <p:cxnSp>
        <p:nvCxnSpPr>
          <p:cNvPr id="19" name="Straight Connector 18">
            <a:extLst>
              <a:ext uri="{FF2B5EF4-FFF2-40B4-BE49-F238E27FC236}">
                <a16:creationId xmlns:a16="http://schemas.microsoft.com/office/drawing/2014/main" id="{65CF7C55-21C7-48A0-993A-731C2B91312D}"/>
              </a:ext>
            </a:extLst>
          </p:cNvPr>
          <p:cNvCxnSpPr>
            <a:cxnSpLocks/>
          </p:cNvCxnSpPr>
          <p:nvPr/>
        </p:nvCxnSpPr>
        <p:spPr>
          <a:xfrm flipH="1" flipV="1">
            <a:off x="1240155" y="4615617"/>
            <a:ext cx="9843770" cy="7620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pic>
        <p:nvPicPr>
          <p:cNvPr id="20" name="Picture 19" descr="Random forest - Wikipedia">
            <a:extLst>
              <a:ext uri="{FF2B5EF4-FFF2-40B4-BE49-F238E27FC236}">
                <a16:creationId xmlns:a16="http://schemas.microsoft.com/office/drawing/2014/main" id="{932A56CF-C961-4389-AFB3-41BE4D7CEA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4004" y="5000880"/>
            <a:ext cx="2303145" cy="1725074"/>
          </a:xfrm>
          <a:prstGeom prst="rect">
            <a:avLst/>
          </a:prstGeom>
          <a:noFill/>
          <a:ln>
            <a:noFill/>
          </a:ln>
        </p:spPr>
      </p:pic>
      <p:pic>
        <p:nvPicPr>
          <p:cNvPr id="21" name="Picture 20">
            <a:extLst>
              <a:ext uri="{FF2B5EF4-FFF2-40B4-BE49-F238E27FC236}">
                <a16:creationId xmlns:a16="http://schemas.microsoft.com/office/drawing/2014/main" id="{2A6DEC35-ED83-4988-A6F3-F3565B994D49}"/>
              </a:ext>
            </a:extLst>
          </p:cNvPr>
          <p:cNvPicPr>
            <a:picLocks noChangeAspect="1"/>
          </p:cNvPicPr>
          <p:nvPr/>
        </p:nvPicPr>
        <p:blipFill>
          <a:blip r:embed="rId5"/>
          <a:stretch>
            <a:fillRect/>
          </a:stretch>
        </p:blipFill>
        <p:spPr>
          <a:xfrm>
            <a:off x="7204710" y="962025"/>
            <a:ext cx="3863340" cy="1685925"/>
          </a:xfrm>
          <a:prstGeom prst="rect">
            <a:avLst/>
          </a:prstGeom>
        </p:spPr>
      </p:pic>
      <p:pic>
        <p:nvPicPr>
          <p:cNvPr id="22" name="Picture 21">
            <a:extLst>
              <a:ext uri="{FF2B5EF4-FFF2-40B4-BE49-F238E27FC236}">
                <a16:creationId xmlns:a16="http://schemas.microsoft.com/office/drawing/2014/main" id="{0A77B9E8-CF49-419C-BB16-B1F1F6ACC8FD}"/>
              </a:ext>
            </a:extLst>
          </p:cNvPr>
          <p:cNvPicPr>
            <a:picLocks noChangeAspect="1"/>
          </p:cNvPicPr>
          <p:nvPr/>
        </p:nvPicPr>
        <p:blipFill>
          <a:blip r:embed="rId6"/>
          <a:stretch>
            <a:fillRect/>
          </a:stretch>
        </p:blipFill>
        <p:spPr>
          <a:xfrm>
            <a:off x="7143750" y="2940941"/>
            <a:ext cx="3985260" cy="1659890"/>
          </a:xfrm>
          <a:prstGeom prst="rect">
            <a:avLst/>
          </a:prstGeom>
        </p:spPr>
      </p:pic>
      <p:pic>
        <p:nvPicPr>
          <p:cNvPr id="23" name="Picture 22">
            <a:extLst>
              <a:ext uri="{FF2B5EF4-FFF2-40B4-BE49-F238E27FC236}">
                <a16:creationId xmlns:a16="http://schemas.microsoft.com/office/drawing/2014/main" id="{BF8FCC43-BCE3-49F9-BED3-D4A4049E8855}"/>
              </a:ext>
            </a:extLst>
          </p:cNvPr>
          <p:cNvPicPr>
            <a:picLocks noChangeAspect="1"/>
          </p:cNvPicPr>
          <p:nvPr/>
        </p:nvPicPr>
        <p:blipFill>
          <a:blip r:embed="rId7"/>
          <a:stretch>
            <a:fillRect/>
          </a:stretch>
        </p:blipFill>
        <p:spPr>
          <a:xfrm>
            <a:off x="7165975" y="4893822"/>
            <a:ext cx="3832860" cy="1490980"/>
          </a:xfrm>
          <a:prstGeom prst="rect">
            <a:avLst/>
          </a:prstGeom>
        </p:spPr>
      </p:pic>
      <p:sp>
        <p:nvSpPr>
          <p:cNvPr id="25" name="TextBox 24">
            <a:extLst>
              <a:ext uri="{FF2B5EF4-FFF2-40B4-BE49-F238E27FC236}">
                <a16:creationId xmlns:a16="http://schemas.microsoft.com/office/drawing/2014/main" id="{7C5EEAA2-3D5F-4314-BCBB-34E003450271}"/>
              </a:ext>
            </a:extLst>
          </p:cNvPr>
          <p:cNvSpPr txBox="1"/>
          <p:nvPr/>
        </p:nvSpPr>
        <p:spPr>
          <a:xfrm>
            <a:off x="4052888" y="994498"/>
            <a:ext cx="3151822" cy="1384995"/>
          </a:xfrm>
          <a:prstGeom prst="rect">
            <a:avLst/>
          </a:prstGeom>
          <a:noFill/>
        </p:spPr>
        <p:txBody>
          <a:bodyPr wrap="square">
            <a:spAutoFit/>
          </a:bodyPr>
          <a:lstStyle/>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Logistic regression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A5B1BF9B-94CC-4307-A74D-9003D5013406}"/>
              </a:ext>
            </a:extLst>
          </p:cNvPr>
          <p:cNvSpPr txBox="1"/>
          <p:nvPr/>
        </p:nvSpPr>
        <p:spPr>
          <a:xfrm>
            <a:off x="4052888" y="3114427"/>
            <a:ext cx="3014662" cy="1015663"/>
          </a:xfrm>
          <a:prstGeom prst="rect">
            <a:avLst/>
          </a:prstGeom>
          <a:noFill/>
        </p:spPr>
        <p:txBody>
          <a:bodyPr wrap="square">
            <a:spAutoFit/>
          </a:bodyPr>
          <a:lstStyle>
            <a:defPPr>
              <a:defRPr lang="en-US"/>
            </a:defPPr>
            <a:lvl1pPr>
              <a:defRPr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Gradient boosting is a machine learning technique for regression, classification and other tasks, which produces a prediction model in the form of an ensemble of weak prediction models, typically decision trees.</a:t>
            </a:r>
            <a:endParaRPr lang="en-IN" dirty="0"/>
          </a:p>
        </p:txBody>
      </p:sp>
      <p:sp>
        <p:nvSpPr>
          <p:cNvPr id="27" name="TextBox 26">
            <a:extLst>
              <a:ext uri="{FF2B5EF4-FFF2-40B4-BE49-F238E27FC236}">
                <a16:creationId xmlns:a16="http://schemas.microsoft.com/office/drawing/2014/main" id="{214B627C-A380-4EDC-8BE2-789D5EC844D7}"/>
              </a:ext>
            </a:extLst>
          </p:cNvPr>
          <p:cNvSpPr txBox="1"/>
          <p:nvPr/>
        </p:nvSpPr>
        <p:spPr>
          <a:xfrm>
            <a:off x="4030664" y="4794459"/>
            <a:ext cx="2909887" cy="1938992"/>
          </a:xfrm>
          <a:prstGeom prst="rect">
            <a:avLst/>
          </a:prstGeom>
          <a:noFill/>
        </p:spPr>
        <p:txBody>
          <a:bodyPr wrap="square">
            <a:spAutoFit/>
          </a:bodyPr>
          <a:lstStyle>
            <a:defPPr>
              <a:defRPr lang="en-US"/>
            </a:defPPr>
            <a:lvl1pPr>
              <a:defRPr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Random forests or random decision forests are an ensemble learning method for classification, regression and other tasks that operates by constructing a multitude of decision trees at training time. For classification tasks, the output of the random forest is the class selected by most trees. For regression tasks, the mean or average prediction of the individual trees is returned.</a:t>
            </a:r>
            <a:endParaRPr lang="en-IN" dirty="0"/>
          </a:p>
        </p:txBody>
      </p:sp>
      <p:pic>
        <p:nvPicPr>
          <p:cNvPr id="15" name="Picture 14" descr="Text&#10;&#10;Description automatically generated with low confidence">
            <a:extLst>
              <a:ext uri="{FF2B5EF4-FFF2-40B4-BE49-F238E27FC236}">
                <a16:creationId xmlns:a16="http://schemas.microsoft.com/office/drawing/2014/main" id="{8D23051F-21F2-4274-9F6F-7BD780267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35282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F0C103C-90F4-43BD-9823-A894E10DC8BD}"/>
              </a:ext>
            </a:extLst>
          </p:cNvPr>
          <p:cNvGraphicFramePr/>
          <p:nvPr>
            <p:extLst>
              <p:ext uri="{D42A27DB-BD31-4B8C-83A1-F6EECF244321}">
                <p14:modId xmlns:p14="http://schemas.microsoft.com/office/powerpoint/2010/main" val="1521859653"/>
              </p:ext>
            </p:extLst>
          </p:nvPr>
        </p:nvGraphicFramePr>
        <p:xfrm>
          <a:off x="1224279" y="1634892"/>
          <a:ext cx="6938645" cy="22772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6AF22FD-B75F-40EE-B6DF-061FB1DDC6AD}"/>
              </a:ext>
            </a:extLst>
          </p:cNvPr>
          <p:cNvSpPr txBox="1"/>
          <p:nvPr/>
        </p:nvSpPr>
        <p:spPr>
          <a:xfrm>
            <a:off x="1102821" y="855677"/>
            <a:ext cx="10110124" cy="769441"/>
          </a:xfrm>
          <a:prstGeom prst="rect">
            <a:avLst/>
          </a:prstGeom>
          <a:noFill/>
        </p:spPr>
        <p:txBody>
          <a:bodyPr wrap="square">
            <a:spAutoFit/>
          </a:bodyPr>
          <a:lstStyle/>
          <a:p>
            <a:r>
              <a:rPr lang="en-US" sz="11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Key Highlights:</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1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The best performing model is FASTTEXT.</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The poorest performer is Logistic regression.</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FINAL Model comparison</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B5B6AA-3A24-4C52-A783-B16F6DE8D21F}"/>
              </a:ext>
            </a:extLst>
          </p:cNvPr>
          <p:cNvSpPr txBox="1"/>
          <p:nvPr/>
        </p:nvSpPr>
        <p:spPr>
          <a:xfrm>
            <a:off x="8353425" y="1449967"/>
            <a:ext cx="3176587" cy="2462213"/>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a:t>
            </a: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Bidirectional LSTM</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sequence processing model that consists of two LSTMs: one taking the input in a forward direction, and the other in a backwards direction. We have used Bidirectional LSTM with various hyperparameters such as 50 LSTM cells and Dropout to avoid overfitting. We have also used callback functions to stop the running if </a:t>
            </a: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val_loss</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did not improve with patient level of 10. The Model is facing some overfitting issue due to less no. of observation and lots of Naming and unwanted words in the corpus. We are taking manual steps to clean the corpus as we have 425 observations.</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4C88FA7-3060-4474-96A1-C8D46D78B234}"/>
              </a:ext>
            </a:extLst>
          </p:cNvPr>
          <p:cNvSpPr txBox="1"/>
          <p:nvPr/>
        </p:nvSpPr>
        <p:spPr>
          <a:xfrm>
            <a:off x="1224279" y="4155923"/>
            <a:ext cx="3557271"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Logistic model is used to model the probability of a certain class or event existing such as pass/fail, win/lose and alive/dead. Model is also facing overfitting. We are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The Objective of a Linear SVC (Support Vector Classifier) is to fit to the data you provide, returning a "best fit" hyperplane that divides, or categorizes, your data. From there, after getting the hyperplane, you can then feed some features to your classifier to see what the "predicted" class is. As the model is facing overfitting issue. We are working on more hyperparameter tuning and Data cleaning part.</a:t>
            </a:r>
            <a:endParaRPr lang="en-IN" sz="1100" dirty="0">
              <a:solidFill>
                <a:schemeClr val="bg1"/>
              </a:solidFill>
              <a:latin typeface="Calibri" panose="020F0502020204030204" pitchFamily="34" charset="0"/>
              <a:cs typeface="Times New Roman" panose="02020603050405020304" pitchFamily="18" charset="0"/>
            </a:endParaRPr>
          </a:p>
          <a:p>
            <a:pPr lvl="0"/>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8628F6A-EABF-4E47-8F40-925F8665F011}"/>
              </a:ext>
            </a:extLst>
          </p:cNvPr>
          <p:cNvSpPr txBox="1"/>
          <p:nvPr/>
        </p:nvSpPr>
        <p:spPr>
          <a:xfrm>
            <a:off x="4893786" y="4155924"/>
            <a:ext cx="3176587"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GBM is a sequential model. It relies on the intuition that the best possible next model, when combined with previous models, minimizes the overall prediction error. The key idea is to set the target outcomes for this next model to minimize the error. Model build is also facing overfitting. We are also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IN" sz="1100" dirty="0">
              <a:solidFill>
                <a:schemeClr val="bg1"/>
              </a:solidFill>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17135ADF-9EEB-44D7-9615-D7E81FF51A70}"/>
              </a:ext>
            </a:extLst>
          </p:cNvPr>
          <p:cNvSpPr txBox="1"/>
          <p:nvPr/>
        </p:nvSpPr>
        <p:spPr>
          <a:xfrm>
            <a:off x="8353425" y="4155923"/>
            <a:ext cx="3176587"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Random forests or random decision forests are an ensemble learning method for classification, regression and other tasks that operates by constructing a multitude of decision trees at training time. For classification tasks, the output of the random forest is the class selected by most trees. Models build on Random Forest is also facing overfitting. We are also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IN" sz="1100" dirty="0">
              <a:solidFill>
                <a:schemeClr val="bg1"/>
              </a:solidFill>
              <a:latin typeface="Calibri" panose="020F0502020204030204" pitchFamily="34" charset="0"/>
              <a:cs typeface="Times New Roman" panose="02020603050405020304" pitchFamily="18" charset="0"/>
            </a:endParaRPr>
          </a:p>
        </p:txBody>
      </p:sp>
      <p:pic>
        <p:nvPicPr>
          <p:cNvPr id="13" name="Picture 12" descr="Text&#10;&#10;Description automatically generated with low confidence">
            <a:extLst>
              <a:ext uri="{FF2B5EF4-FFF2-40B4-BE49-F238E27FC236}">
                <a16:creationId xmlns:a16="http://schemas.microsoft.com/office/drawing/2014/main" id="{D92B3181-4DAE-494E-9682-E859AD0C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57350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5165940" y="2844225"/>
            <a:ext cx="2306849" cy="584775"/>
          </a:xfrm>
          <a:prstGeom prst="rect">
            <a:avLst/>
          </a:prstGeom>
          <a:noFill/>
        </p:spPr>
        <p:txBody>
          <a:bodyPr wrap="none" rtlCol="0">
            <a:spAutoFit/>
          </a:bodyPr>
          <a:lstStyle/>
          <a:p>
            <a:pPr algn="ctr"/>
            <a:r>
              <a:rPr lang="en-IN" sz="3200" b="1" dirty="0"/>
              <a:t>Final Tuning</a:t>
            </a:r>
          </a:p>
        </p:txBody>
      </p:sp>
      <p:pic>
        <p:nvPicPr>
          <p:cNvPr id="3" name="Picture 2" descr="Text&#10;&#10;Description automatically generated with low confidence">
            <a:extLst>
              <a:ext uri="{FF2B5EF4-FFF2-40B4-BE49-F238E27FC236}">
                <a16:creationId xmlns:a16="http://schemas.microsoft.com/office/drawing/2014/main" id="{3533875A-761A-4E55-86F5-271AD8501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597143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Tuned Models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C88FA7-3060-4474-96A1-C8D46D78B234}"/>
              </a:ext>
            </a:extLst>
          </p:cNvPr>
          <p:cNvSpPr txBox="1"/>
          <p:nvPr/>
        </p:nvSpPr>
        <p:spPr>
          <a:xfrm>
            <a:off x="1176654" y="4146398"/>
            <a:ext cx="11344275" cy="2785378"/>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r>
              <a:rPr lang="en-IN" sz="1200" b="1" u="sng"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The challenge at hand is that we do not have a large dataset, Our dataset has only 425 records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b="1" u="none" strike="noStrike"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One of the main reasons for not achieving very high accuracy could be the lack of large labelled text datasets. Most of the labelled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text datasets are not big enough to train deep neural networks because these networks have a huge number of parameters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training such networks on small datasets will cause overfitting.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lvl="0"/>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b="1" u="sng"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However we did implement SMOT(synthetic minority oversampling technique) and below were the results.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While it did improve the Accuracy, all Machine Learning models suffered overfitting</a:t>
            </a:r>
          </a:p>
          <a:p>
            <a:endParaRPr lang="en-IN" sz="1200" dirty="0">
              <a:solidFill>
                <a:schemeClr val="bg2"/>
              </a:solidFill>
              <a:latin typeface="Segoe UI" panose="020B0502040204020203" pitchFamily="34" charset="0"/>
              <a:ea typeface="Calibri" panose="020F0502020204030204" pitchFamily="34" charset="0"/>
              <a:cs typeface="Times New Roman" panose="02020603050405020304" pitchFamily="18" charset="0"/>
            </a:endParaRP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We are also aware that the NLP models are typically shallower and thus require different ﬁne-tuning methods</a:t>
            </a: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We have also examined BERT but couldn't make much headway as we have encountered issues such as packages incompatibility.</a:t>
            </a:r>
          </a:p>
          <a:p>
            <a:endPar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Version conflicts and few methods of the source files still not stabilized and in view of the above and in the interest of time we have parked BERT for future research.</a:t>
            </a:r>
          </a:p>
          <a:p>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lvl="0"/>
            <a:endParaRPr lang="en-IN" sz="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Chart&#10;&#10;Description automatically generated">
            <a:extLst>
              <a:ext uri="{FF2B5EF4-FFF2-40B4-BE49-F238E27FC236}">
                <a16:creationId xmlns:a16="http://schemas.microsoft.com/office/drawing/2014/main" id="{F6FADDBD-1C74-4EED-A815-E59AEEB7E861}"/>
              </a:ext>
            </a:extLst>
          </p:cNvPr>
          <p:cNvPicPr>
            <a:picLocks noChangeAspect="1"/>
          </p:cNvPicPr>
          <p:nvPr/>
        </p:nvPicPr>
        <p:blipFill>
          <a:blip r:embed="rId2"/>
          <a:stretch>
            <a:fillRect/>
          </a:stretch>
        </p:blipFill>
        <p:spPr>
          <a:xfrm>
            <a:off x="1300478" y="900238"/>
            <a:ext cx="8643621" cy="324616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E530E59-6063-4934-B4B7-02223FF64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7316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565678" y="2844225"/>
            <a:ext cx="7507376" cy="584775"/>
          </a:xfrm>
          <a:prstGeom prst="rect">
            <a:avLst/>
          </a:prstGeom>
          <a:noFill/>
        </p:spPr>
        <p:txBody>
          <a:bodyPr wrap="none" rtlCol="0">
            <a:spAutoFit/>
          </a:bodyPr>
          <a:lstStyle/>
          <a:p>
            <a:pPr algn="ctr"/>
            <a:r>
              <a:rPr lang="en-IN" sz="3200" b="1" dirty="0"/>
              <a:t>Future footsteps to make it market scalable</a:t>
            </a:r>
          </a:p>
        </p:txBody>
      </p:sp>
      <p:pic>
        <p:nvPicPr>
          <p:cNvPr id="3" name="Picture 2" descr="Text&#10;&#10;Description automatically generated with low confidence">
            <a:extLst>
              <a:ext uri="{FF2B5EF4-FFF2-40B4-BE49-F238E27FC236}">
                <a16:creationId xmlns:a16="http://schemas.microsoft.com/office/drawing/2014/main" id="{FC8452AF-DA03-49C0-A634-DFED94368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7352181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a:cxnSpLocks/>
          </p:cNvCxnSpPr>
          <p:nvPr/>
        </p:nvCxnSpPr>
        <p:spPr>
          <a:xfrm>
            <a:off x="1200150" y="813231"/>
            <a:ext cx="10799336"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D776BFF0-38E1-441C-895D-FBDC8D086B10}"/>
              </a:ext>
            </a:extLst>
          </p:cNvPr>
          <p:cNvSpPr/>
          <p:nvPr/>
        </p:nvSpPr>
        <p:spPr>
          <a:xfrm>
            <a:off x="1200150" y="158665"/>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Deployment Strategy</a:t>
            </a:r>
          </a:p>
        </p:txBody>
      </p:sp>
      <p:sp>
        <p:nvSpPr>
          <p:cNvPr id="3" name="Rectangle 3">
            <a:extLst>
              <a:ext uri="{FF2B5EF4-FFF2-40B4-BE49-F238E27FC236}">
                <a16:creationId xmlns:a16="http://schemas.microsoft.com/office/drawing/2014/main" id="{64208CCD-6729-4A64-97A0-C37CAAD58267}"/>
              </a:ext>
            </a:extLst>
          </p:cNvPr>
          <p:cNvSpPr>
            <a:spLocks noChangeArrowheads="1"/>
          </p:cNvSpPr>
          <p:nvPr/>
        </p:nvSpPr>
        <p:spPr bwMode="auto">
          <a:xfrm>
            <a:off x="1200150" y="1050706"/>
            <a:ext cx="82391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Setting up local RASA Workspace:</a:t>
            </a:r>
            <a:endParaRPr kumimoji="0" lang="en-US" altLang="en-US" sz="1100" b="1" i="0" u="sng"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has very good docs to help you set the framework. The process is well explained in the below link.</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https://rasa.com/docs/rasa/installation/</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Once installed RASA X can be launch to setup you first level of intents.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X can be installed in local mode, server mode, by docker compose or by helm chart.</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guide is there in the below link:</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https://rasa.com/docs/rasa-x/installation-and-setup/installation-guide</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has got its own UI once setup is done to be able to handle all the intent, setting an configuration at finger tips.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manual is also there can be done with the help of RASA Docs.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Once done the RASA server can be started with command:</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RUN</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training needs to be done before and can be done with command </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TRAIN</a:t>
            </a:r>
            <a:endParaRPr kumimoji="0" lang="en-US" altLang="en-US" sz="1100" b="0" i="0" u="none" strike="noStrike" cap="none" normalizeH="0" baseline="0" dirty="0">
              <a:ln>
                <a:noFill/>
              </a:ln>
              <a:solidFill>
                <a:schemeClr val="bg2">
                  <a:lumMod val="50000"/>
                </a:schemeClr>
              </a:solidFill>
              <a:effectLs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Arial" panose="020B0604020202020204" pitchFamily="34" charset="0"/>
                <a:ea typeface="Calibri" panose="020F0502020204030204" pitchFamily="34" charset="0"/>
                <a:cs typeface="Times New Roman" panose="02020603050405020304" pitchFamily="18" charset="0"/>
              </a:rPr>
              <a:t>Now this step needs to be done once all the model training is complete and the RASA action and Flash API is ready to be started</a:t>
            </a:r>
            <a:r>
              <a:rPr kumimoji="0" lang="en-US" altLang="en-US" sz="800" b="0" i="0" u="none" strike="noStrike" cap="none" normalizeH="0" baseline="0" dirty="0">
                <a:ln>
                  <a:noFill/>
                </a:ln>
                <a:solidFill>
                  <a:schemeClr val="bg2">
                    <a:lumMod val="50000"/>
                  </a:schemeClr>
                </a:solidFill>
                <a:effectLst/>
                <a:latin typeface="Arial" panose="020B0604020202020204" pitchFamily="34" charset="0"/>
              </a:rPr>
              <a:t> </a:t>
            </a:r>
            <a:endParaRPr kumimoji="0" lang="en-US" altLang="en-US" sz="1800" b="0" i="0" u="none" strike="noStrike" cap="none" normalizeH="0" baseline="0" dirty="0">
              <a:ln>
                <a:noFill/>
              </a:ln>
              <a:solidFill>
                <a:schemeClr val="bg2">
                  <a:lumMod val="50000"/>
                </a:schemeClr>
              </a:solidFill>
              <a:effectLst/>
              <a:latin typeface="Arial" panose="020B0604020202020204" pitchFamily="34" charset="0"/>
            </a:endParaRPr>
          </a:p>
        </p:txBody>
      </p:sp>
      <p:sp>
        <p:nvSpPr>
          <p:cNvPr id="58" name="TextBox 57">
            <a:extLst>
              <a:ext uri="{FF2B5EF4-FFF2-40B4-BE49-F238E27FC236}">
                <a16:creationId xmlns:a16="http://schemas.microsoft.com/office/drawing/2014/main" id="{CEE9F6A5-115F-4507-9C0F-9E99099C2C30}"/>
              </a:ext>
            </a:extLst>
          </p:cNvPr>
          <p:cNvSpPr txBox="1"/>
          <p:nvPr/>
        </p:nvSpPr>
        <p:spPr>
          <a:xfrm>
            <a:off x="1200150" y="3745191"/>
            <a:ext cx="637222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800" b="1" u="sng" dirty="0"/>
              <a:t> Setting up the client server (NGOK)</a:t>
            </a:r>
          </a:p>
          <a:p>
            <a:r>
              <a:rPr lang="en-US" dirty="0"/>
              <a:t>o	NGROK can be found in the below link which can be downloaded and started.</a:t>
            </a:r>
          </a:p>
          <a:p>
            <a:r>
              <a:rPr lang="en-US" dirty="0"/>
              <a:t>https://ngrok.com/download</a:t>
            </a:r>
          </a:p>
          <a:p>
            <a:r>
              <a:rPr lang="en-US" dirty="0"/>
              <a:t>o	The NGROK runs in CMD environment. </a:t>
            </a:r>
          </a:p>
          <a:p>
            <a:r>
              <a:rPr lang="en-US" dirty="0"/>
              <a:t>o	Command:</a:t>
            </a:r>
          </a:p>
          <a:p>
            <a:r>
              <a:rPr lang="en-US" dirty="0"/>
              <a:t>NGROK HTTP 5005</a:t>
            </a:r>
          </a:p>
          <a:p>
            <a:r>
              <a:rPr lang="en-US" dirty="0"/>
              <a:t>Where 5005 is the port on which the RASA server will be running.</a:t>
            </a:r>
          </a:p>
          <a:p>
            <a:r>
              <a:rPr lang="en-US" dirty="0"/>
              <a:t>o	NGROK has got its own debug window by which you can see the incoming requested received.</a:t>
            </a:r>
          </a:p>
          <a:p>
            <a:r>
              <a:rPr lang="en-US" dirty="0"/>
              <a:t>o	These will help you to easily debug and find the root cause of the issue if you face a problem understanding the connection.</a:t>
            </a:r>
          </a:p>
        </p:txBody>
      </p:sp>
    </p:spTree>
    <p:extLst>
      <p:ext uri="{BB962C8B-B14F-4D97-AF65-F5344CB8AC3E}">
        <p14:creationId xmlns:p14="http://schemas.microsoft.com/office/powerpoint/2010/main" val="347480668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a:cxnSpLocks/>
          </p:cNvCxnSpPr>
          <p:nvPr/>
        </p:nvCxnSpPr>
        <p:spPr>
          <a:xfrm>
            <a:off x="1200150" y="813231"/>
            <a:ext cx="10799336"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D776BFF0-38E1-441C-895D-FBDC8D086B10}"/>
              </a:ext>
            </a:extLst>
          </p:cNvPr>
          <p:cNvSpPr/>
          <p:nvPr/>
        </p:nvSpPr>
        <p:spPr>
          <a:xfrm>
            <a:off x="1200150" y="158665"/>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Deployment Strategy .. continued</a:t>
            </a:r>
          </a:p>
        </p:txBody>
      </p:sp>
      <p:sp>
        <p:nvSpPr>
          <p:cNvPr id="3" name="Rectangle 3">
            <a:extLst>
              <a:ext uri="{FF2B5EF4-FFF2-40B4-BE49-F238E27FC236}">
                <a16:creationId xmlns:a16="http://schemas.microsoft.com/office/drawing/2014/main" id="{64208CCD-6729-4A64-97A0-C37CAAD58267}"/>
              </a:ext>
            </a:extLst>
          </p:cNvPr>
          <p:cNvSpPr>
            <a:spLocks noChangeArrowheads="1"/>
          </p:cNvSpPr>
          <p:nvPr/>
        </p:nvSpPr>
        <p:spPr bwMode="auto">
          <a:xfrm>
            <a:off x="1285875" y="1205427"/>
            <a:ext cx="8239125"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b="1" u="sng"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Setting up Rasa Action server</a:t>
            </a:r>
          </a:p>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o	There is provision in RASA to use external hooks to receive information e.g., plugin external APIs or to perform special actions which is not possible via RASA NLU.</a:t>
            </a:r>
          </a:p>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o	We have use external model: </a:t>
            </a:r>
            <a:r>
              <a:rPr lang="en-US" altLang="en-US" sz="1100" dirty="0" err="1">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FastText</a:t>
            </a: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 to reach our goal along with some intervention.</a:t>
            </a:r>
          </a:p>
        </p:txBody>
      </p:sp>
      <p:sp>
        <p:nvSpPr>
          <p:cNvPr id="58" name="TextBox 57">
            <a:extLst>
              <a:ext uri="{FF2B5EF4-FFF2-40B4-BE49-F238E27FC236}">
                <a16:creationId xmlns:a16="http://schemas.microsoft.com/office/drawing/2014/main" id="{CEE9F6A5-115F-4507-9C0F-9E99099C2C30}"/>
              </a:ext>
            </a:extLst>
          </p:cNvPr>
          <p:cNvSpPr txBox="1"/>
          <p:nvPr/>
        </p:nvSpPr>
        <p:spPr>
          <a:xfrm>
            <a:off x="1285875" y="2313197"/>
            <a:ext cx="102108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lvl="0"/>
            <a:r>
              <a:rPr lang="en-US" sz="2000" b="1" u="sng" dirty="0">
                <a:effectLst/>
                <a:latin typeface="Calibri" panose="020F0502020204030204" pitchFamily="34" charset="0"/>
                <a:ea typeface="Calibri" panose="020F0502020204030204" pitchFamily="34" charset="0"/>
                <a:cs typeface="Times New Roman" panose="02020603050405020304" pitchFamily="18" charset="0"/>
              </a:rPr>
              <a:t>Setting up Flash API</a:t>
            </a:r>
            <a:endParaRPr lang="en-IN" sz="2000" b="1" u="sng"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b="1" dirty="0">
                <a:effectLst/>
                <a:latin typeface="Calibri" panose="020F0502020204030204" pitchFamily="34" charset="0"/>
                <a:ea typeface="Calibri" panose="020F0502020204030204" pitchFamily="34" charset="0"/>
                <a:cs typeface="Times New Roman" panose="02020603050405020304" pitchFamily="18" charset="0"/>
              </a:rPr>
              <a:t>Install </a:t>
            </a:r>
            <a:r>
              <a:rPr lang="en-US" b="1" dirty="0" err="1">
                <a:effectLst/>
                <a:latin typeface="Calibri" panose="020F0502020204030204" pitchFamily="34" charset="0"/>
                <a:ea typeface="Calibri" panose="020F0502020204030204" pitchFamily="34" charset="0"/>
                <a:cs typeface="Times New Roman" panose="02020603050405020304" pitchFamily="18" charset="0"/>
              </a:rPr>
              <a:t>FastText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is required as step 5 loads a saved </a:t>
            </a:r>
            <a:r>
              <a:rPr lang="en-US" dirty="0" err="1">
                <a:effectLst/>
                <a:latin typeface="Calibri" panose="020F0502020204030204" pitchFamily="34" charset="0"/>
                <a:ea typeface="Calibri" panose="020F0502020204030204" pitchFamily="34" charset="0"/>
                <a:cs typeface="Times New Roman" panose="02020603050405020304" pitchFamily="18" charset="0"/>
              </a:rPr>
              <a:t>FastText</a:t>
            </a:r>
            <a:r>
              <a:rPr lang="en-US" dirty="0">
                <a:effectLst/>
                <a:latin typeface="Calibri" panose="020F0502020204030204" pitchFamily="34" charset="0"/>
                <a:ea typeface="Calibri" panose="020F0502020204030204" pitchFamily="34" charset="0"/>
                <a:cs typeface="Times New Roman" panose="02020603050405020304" pitchFamily="18" charset="0"/>
              </a:rPr>
              <a:t> model for prediction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b="1" dirty="0">
                <a:effectLst/>
                <a:latin typeface="Calibri" panose="020F0502020204030204" pitchFamily="34" charset="0"/>
                <a:ea typeface="Calibri" panose="020F0502020204030204" pitchFamily="34" charset="0"/>
                <a:cs typeface="Times New Roman" panose="02020603050405020304" pitchFamily="18" charset="0"/>
              </a:rPr>
              <a:t>Install Flash</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is required as step 5 opens a port on http://127.0.0.1:5000/ to listen on incoming requests using Flash</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Set working directory in SafeBot_API_Pred_Multi.py or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SafeBot_API_Pred_Multi.ipynb</a:t>
            </a: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Copy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safebot_multi.bin</a:t>
            </a:r>
            <a:r>
              <a:rPr lang="en-US" dirty="0">
                <a:effectLst/>
                <a:latin typeface="Calibri" panose="020F0502020204030204" pitchFamily="34" charset="0"/>
                <a:ea typeface="Calibri" panose="020F0502020204030204" pitchFamily="34" charset="0"/>
                <a:cs typeface="Times New Roman" panose="02020603050405020304" pitchFamily="18" charset="0"/>
              </a:rPr>
              <a:t> to the working </a:t>
            </a:r>
            <a:r>
              <a:rPr lang="en-US" dirty="0" err="1">
                <a:effectLst/>
                <a:latin typeface="Calibri" panose="020F0502020204030204" pitchFamily="34" charset="0"/>
                <a:ea typeface="Calibri" panose="020F0502020204030204" pitchFamily="34" charset="0"/>
                <a:cs typeface="Times New Roman" panose="02020603050405020304" pitchFamily="18" charset="0"/>
              </a:rPr>
              <a:t>dirctory</a:t>
            </a:r>
            <a:r>
              <a:rPr lang="en-US" dirty="0">
                <a:effectLst/>
                <a:latin typeface="Calibri" panose="020F0502020204030204" pitchFamily="34" charset="0"/>
                <a:ea typeface="Calibri" panose="020F0502020204030204" pitchFamily="34" charset="0"/>
                <a:cs typeface="Times New Roman" panose="02020603050405020304" pitchFamily="18" charset="0"/>
              </a:rPr>
              <a:t> set in 3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Run SafeBot_API_Pred_Multi.py or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SafeBot_API_Pred_Multi.ipynb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enables Rasa to pass the accident description by calling </a:t>
            </a:r>
            <a:r>
              <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http://127.0.0.1:5000/get_p_acc_lvl</a:t>
            </a:r>
            <a:r>
              <a:rPr lang="en-US" dirty="0">
                <a:effectLst/>
                <a:latin typeface="Calibri" panose="020F0502020204030204" pitchFamily="34" charset="0"/>
                <a:ea typeface="Calibri" panose="020F0502020204030204" pitchFamily="34" charset="0"/>
                <a:cs typeface="Times New Roman" panose="02020603050405020304" pitchFamily="18" charset="0"/>
              </a:rPr>
              <a:t> and this API performs the prediction and returns the Accident level and Potential Accident Level to Rasa through actions.py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43BE2B2-3F99-4165-8F8F-1D049F409E1B}"/>
              </a:ext>
            </a:extLst>
          </p:cNvPr>
          <p:cNvSpPr txBox="1"/>
          <p:nvPr/>
        </p:nvSpPr>
        <p:spPr>
          <a:xfrm>
            <a:off x="1285875" y="4744632"/>
            <a:ext cx="6424612" cy="1477328"/>
          </a:xfrm>
          <a:prstGeom prst="rect">
            <a:avLst/>
          </a:prstGeom>
          <a:noFill/>
        </p:spPr>
        <p:txBody>
          <a:bodyPr wrap="square">
            <a:spAutoFit/>
          </a:bodyPr>
          <a:lstStyle/>
          <a:p>
            <a:r>
              <a:rPr lang="en-US" sz="2400" b="1" u="sng" dirty="0">
                <a:solidFill>
                  <a:schemeClr val="bg2">
                    <a:lumMod val="50000"/>
                  </a:schemeClr>
                </a:solidFill>
                <a:latin typeface="Calibri" panose="020F0502020204030204" pitchFamily="34" charset="0"/>
                <a:cs typeface="Calibri" panose="020F0502020204030204" pitchFamily="34" charset="0"/>
              </a:rPr>
              <a:t>Setting up SLACK</a:t>
            </a:r>
          </a:p>
          <a:p>
            <a:endParaRPr lang="en-US" sz="1100" dirty="0">
              <a:solidFill>
                <a:schemeClr val="bg2">
                  <a:lumMod val="50000"/>
                </a:schemeClr>
              </a:solidFill>
              <a:latin typeface="Calibri" panose="020F0502020204030204" pitchFamily="34" charset="0"/>
              <a:cs typeface="Calibri" panose="020F0502020204030204" pitchFamily="34" charset="0"/>
            </a:endParaRPr>
          </a:p>
          <a:p>
            <a:r>
              <a:rPr lang="en-US" sz="1100" dirty="0">
                <a:solidFill>
                  <a:schemeClr val="bg2">
                    <a:lumMod val="50000"/>
                  </a:schemeClr>
                </a:solidFill>
                <a:latin typeface="Calibri" panose="020F0502020204030204" pitchFamily="34" charset="0"/>
                <a:cs typeface="Calibri" panose="020F0502020204030204" pitchFamily="34" charset="0"/>
              </a:rPr>
              <a:t>Slack can be setup using the instructions on the link below</a:t>
            </a:r>
          </a:p>
          <a:p>
            <a:r>
              <a:rPr lang="en-US" sz="1100" dirty="0">
                <a:solidFill>
                  <a:schemeClr val="bg2">
                    <a:lumMod val="50000"/>
                  </a:schemeClr>
                </a:solidFill>
                <a:latin typeface="Calibri" panose="020F0502020204030204" pitchFamily="34" charset="0"/>
                <a:cs typeface="Calibri" panose="020F0502020204030204" pitchFamily="34" charset="0"/>
              </a:rPr>
              <a:t>https://rasa.com/docs/rasa/connectors/slack/</a:t>
            </a:r>
          </a:p>
          <a:p>
            <a:endParaRPr lang="en-US" sz="1100" dirty="0">
              <a:solidFill>
                <a:schemeClr val="bg2">
                  <a:lumMod val="50000"/>
                </a:schemeClr>
              </a:solidFill>
              <a:latin typeface="Calibri" panose="020F0502020204030204" pitchFamily="34" charset="0"/>
              <a:cs typeface="Calibri" panose="020F0502020204030204" pitchFamily="34" charset="0"/>
            </a:endParaRPr>
          </a:p>
          <a:p>
            <a:r>
              <a:rPr lang="en-US" sz="1100" dirty="0">
                <a:solidFill>
                  <a:schemeClr val="bg2">
                    <a:lumMod val="50000"/>
                  </a:schemeClr>
                </a:solidFill>
                <a:latin typeface="Calibri" panose="020F0502020204030204" pitchFamily="34" charset="0"/>
                <a:cs typeface="Calibri" panose="020F0502020204030204" pitchFamily="34" charset="0"/>
              </a:rPr>
              <a:t>If you are using the default credentials that was used at demo time, then please make sure you are only updating the ‘Receiving Messages’ part in the link above, that is the web hook using NGROK. </a:t>
            </a:r>
          </a:p>
        </p:txBody>
      </p:sp>
    </p:spTree>
    <p:extLst>
      <p:ext uri="{BB962C8B-B14F-4D97-AF65-F5344CB8AC3E}">
        <p14:creationId xmlns:p14="http://schemas.microsoft.com/office/powerpoint/2010/main" val="219570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4FA899-88E7-45A9-B758-5396E3ADD1C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lumMod val="50000"/>
                  </a:schemeClr>
                </a:solidFill>
                <a:latin typeface="Abadi" panose="020B0604020104020204" pitchFamily="34" charset="0"/>
              </a:rPr>
              <a:t>BOT to SORT for</a:t>
            </a:r>
            <a:r>
              <a:rPr lang="en-GB" sz="2400" b="1" dirty="0">
                <a:solidFill>
                  <a:schemeClr val="bg2">
                    <a:lumMod val="50000"/>
                  </a:schemeClr>
                </a:solidFill>
              </a:rPr>
              <a:t>…</a:t>
            </a:r>
          </a:p>
        </p:txBody>
      </p:sp>
      <p:cxnSp>
        <p:nvCxnSpPr>
          <p:cNvPr id="6" name="Straight Connector 5">
            <a:extLst>
              <a:ext uri="{FF2B5EF4-FFF2-40B4-BE49-F238E27FC236}">
                <a16:creationId xmlns:a16="http://schemas.microsoft.com/office/drawing/2014/main" id="{A6B8C8F1-A6E3-4580-B860-39045882BADC}"/>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a:extLst>
              <a:ext uri="{FF2B5EF4-FFF2-40B4-BE49-F238E27FC236}">
                <a16:creationId xmlns:a16="http://schemas.microsoft.com/office/drawing/2014/main" id="{6641F0C3-6B37-40C2-85C9-FF1A444E9051}"/>
              </a:ext>
            </a:extLst>
          </p:cNvPr>
          <p:cNvSpPr/>
          <p:nvPr/>
        </p:nvSpPr>
        <p:spPr>
          <a:xfrm>
            <a:off x="1005840" y="1036320"/>
            <a:ext cx="10424160" cy="1381758"/>
          </a:xfrm>
          <a:prstGeom prst="snip2DiagRect">
            <a:avLst/>
          </a:prstGeom>
          <a:solidFill>
            <a:schemeClr val="accent5">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50000"/>
                  </a:schemeClr>
                </a:solidFill>
                <a:effectLst/>
                <a:latin typeface="Abadi" panose="020B0604020104020204" pitchFamily="34" charset="0"/>
              </a:rPr>
              <a:t>Conversational AI gaining a lot of momentum with many business verticals such as Retail, Supply chain, Healthcare and E-Commerce productionizing and what we are implementing is a subset of it called Safe Bot.</a:t>
            </a:r>
          </a:p>
          <a:p>
            <a:pPr algn="ctr"/>
            <a:r>
              <a:rPr lang="en-US" sz="1400" dirty="0">
                <a:solidFill>
                  <a:schemeClr val="bg2">
                    <a:lumMod val="50000"/>
                  </a:schemeClr>
                </a:solidFill>
                <a:effectLst/>
                <a:latin typeface="Abadi" panose="020B0604020104020204" pitchFamily="34" charset="0"/>
              </a:rPr>
              <a:t>Automation enables efficient and cost-effective operations. It enhances the very core of the business and </a:t>
            </a:r>
            <a:r>
              <a:rPr lang="en-US" sz="1400" dirty="0">
                <a:solidFill>
                  <a:schemeClr val="bg2">
                    <a:lumMod val="50000"/>
                  </a:schemeClr>
                </a:solidFill>
                <a:latin typeface="Abadi" panose="020B0604020104020204" pitchFamily="34" charset="0"/>
              </a:rPr>
              <a:t>helps build</a:t>
            </a:r>
            <a:r>
              <a:rPr lang="en-US" sz="1400" dirty="0">
                <a:solidFill>
                  <a:schemeClr val="bg2">
                    <a:lumMod val="50000"/>
                  </a:schemeClr>
                </a:solidFill>
                <a:effectLst/>
                <a:latin typeface="Abadi" panose="020B0604020104020204" pitchFamily="34" charset="0"/>
              </a:rPr>
              <a:t> intelligent new capabilities across the enterpris</a:t>
            </a:r>
            <a:r>
              <a:rPr lang="en-US" sz="1400" dirty="0">
                <a:solidFill>
                  <a:schemeClr val="bg2">
                    <a:lumMod val="50000"/>
                  </a:schemeClr>
                </a:solidFill>
                <a:latin typeface="Abadi" panose="020B0604020104020204" pitchFamily="34" charset="0"/>
              </a:rPr>
              <a:t>e.</a:t>
            </a:r>
          </a:p>
        </p:txBody>
      </p:sp>
      <p:sp>
        <p:nvSpPr>
          <p:cNvPr id="9" name="Rectangle: Diagonal Corners Snipped 8">
            <a:extLst>
              <a:ext uri="{FF2B5EF4-FFF2-40B4-BE49-F238E27FC236}">
                <a16:creationId xmlns:a16="http://schemas.microsoft.com/office/drawing/2014/main" id="{C48CFCA1-BEC6-495D-A644-4D2B80E084DC}"/>
              </a:ext>
            </a:extLst>
          </p:cNvPr>
          <p:cNvSpPr/>
          <p:nvPr/>
        </p:nvSpPr>
        <p:spPr>
          <a:xfrm>
            <a:off x="1076961" y="2502812"/>
            <a:ext cx="3393440" cy="3874221"/>
          </a:xfrm>
          <a:prstGeom prst="snip2DiagRect">
            <a:avLst>
              <a:gd name="adj1" fmla="val 0"/>
              <a:gd name="adj2" fmla="val 9182"/>
            </a:avLst>
          </a:prstGeom>
          <a:solidFill>
            <a:schemeClr val="accent5">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effectLst/>
                <a:latin typeface="Abadi" panose="020B0604020104020204" pitchFamily="34" charset="0"/>
              </a:rPr>
              <a:t>Objective</a:t>
            </a:r>
          </a:p>
          <a:p>
            <a:r>
              <a:rPr lang="en-US" sz="1400" b="1" dirty="0">
                <a:solidFill>
                  <a:schemeClr val="bg2">
                    <a:lumMod val="50000"/>
                  </a:schemeClr>
                </a:solidFill>
                <a:latin typeface="Abadi" panose="020B0604020104020204" pitchFamily="34" charset="0"/>
              </a:rPr>
              <a:t>----------------------------------------------</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Presumption of cause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Surveying a factor that increases severity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Building the model which classify the severity of accidents and understand the factor related to the causality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Two models were built based on those cases below.</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Accident level and Potential accident level</a:t>
            </a:r>
          </a:p>
          <a:p>
            <a:endParaRPr lang="en-IN" sz="1400" b="1" dirty="0">
              <a:solidFill>
                <a:schemeClr val="bg2">
                  <a:lumMod val="50000"/>
                </a:schemeClr>
              </a:solidFill>
              <a:latin typeface="Abadi" panose="020B0604020104020204" pitchFamily="34" charset="0"/>
            </a:endParaRPr>
          </a:p>
        </p:txBody>
      </p:sp>
      <p:sp>
        <p:nvSpPr>
          <p:cNvPr id="10" name="Rectangle: Diagonal Corners Snipped 9">
            <a:extLst>
              <a:ext uri="{FF2B5EF4-FFF2-40B4-BE49-F238E27FC236}">
                <a16:creationId xmlns:a16="http://schemas.microsoft.com/office/drawing/2014/main" id="{C9125AB1-9ABF-4827-896F-43CF1A78E28F}"/>
              </a:ext>
            </a:extLst>
          </p:cNvPr>
          <p:cNvSpPr/>
          <p:nvPr/>
        </p:nvSpPr>
        <p:spPr>
          <a:xfrm>
            <a:off x="4521200" y="2544910"/>
            <a:ext cx="3393440" cy="3874221"/>
          </a:xfrm>
          <a:prstGeom prst="snip2DiagRect">
            <a:avLst>
              <a:gd name="adj1" fmla="val 0"/>
              <a:gd name="adj2" fmla="val 7984"/>
            </a:avLst>
          </a:prstGeom>
          <a:solidFill>
            <a:schemeClr val="accent5">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latin typeface="Abadi" panose="020B0604020104020204" pitchFamily="34" charset="0"/>
              </a:rPr>
              <a:t>Steps taken</a:t>
            </a:r>
          </a:p>
          <a:p>
            <a:r>
              <a:rPr lang="en-US" sz="1400" b="1" dirty="0">
                <a:solidFill>
                  <a:schemeClr val="bg2">
                    <a:lumMod val="50000"/>
                  </a:schemeClr>
                </a:solidFill>
                <a:latin typeface="Abadi" panose="020B0604020104020204" pitchFamily="34" charset="0"/>
              </a:rPr>
              <a:t>----------------------------------------------</a:t>
            </a:r>
          </a:p>
          <a:p>
            <a:endParaRPr lang="en-US" sz="1400" b="1"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SLACK is the chosen UI.</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Flask is used as API to expose the model output.</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RASA is chosen as the server for hosting NLP modules.</a:t>
            </a:r>
          </a:p>
          <a:p>
            <a:pPr marL="285750" indent="-285750">
              <a:buFont typeface="Wingdings" panose="05000000000000000000" pitchFamily="2" charset="2"/>
              <a:buChar char="q"/>
            </a:pPr>
            <a:r>
              <a:rPr lang="en-US" sz="1400" dirty="0" err="1">
                <a:solidFill>
                  <a:schemeClr val="bg2">
                    <a:lumMod val="50000"/>
                  </a:schemeClr>
                </a:solidFill>
                <a:latin typeface="Abadi" panose="020B0604020104020204" pitchFamily="34" charset="0"/>
              </a:rPr>
              <a:t>FastText</a:t>
            </a:r>
            <a:r>
              <a:rPr lang="en-US" sz="1400" dirty="0">
                <a:solidFill>
                  <a:schemeClr val="bg2">
                    <a:lumMod val="50000"/>
                  </a:schemeClr>
                </a:solidFill>
                <a:latin typeface="Abadi" panose="020B0604020104020204" pitchFamily="34" charset="0"/>
              </a:rPr>
              <a:t> is the model which attained the highest accuracy.</a:t>
            </a: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endParaRPr lang="en-IN" sz="1400" dirty="0">
              <a:solidFill>
                <a:schemeClr val="bg2">
                  <a:lumMod val="50000"/>
                </a:schemeClr>
              </a:solidFill>
              <a:latin typeface="Abadi" panose="020B0604020104020204" pitchFamily="34" charset="0"/>
            </a:endParaRPr>
          </a:p>
        </p:txBody>
      </p:sp>
      <p:sp>
        <p:nvSpPr>
          <p:cNvPr id="11" name="Rectangle: Diagonal Corners Snipped 10">
            <a:extLst>
              <a:ext uri="{FF2B5EF4-FFF2-40B4-BE49-F238E27FC236}">
                <a16:creationId xmlns:a16="http://schemas.microsoft.com/office/drawing/2014/main" id="{0A3897E9-FB01-4D72-BFE9-409936FB4496}"/>
              </a:ext>
            </a:extLst>
          </p:cNvPr>
          <p:cNvSpPr/>
          <p:nvPr/>
        </p:nvSpPr>
        <p:spPr>
          <a:xfrm>
            <a:off x="8036560" y="2616028"/>
            <a:ext cx="3393440" cy="3874221"/>
          </a:xfrm>
          <a:prstGeom prst="snip2DiagRect">
            <a:avLst>
              <a:gd name="adj1" fmla="val 0"/>
              <a:gd name="adj2" fmla="val 7685"/>
            </a:avLst>
          </a:prstGeom>
          <a:solidFill>
            <a:schemeClr val="accent5">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latin typeface="Abadi" panose="020B0604020104020204" pitchFamily="34" charset="0"/>
              </a:rPr>
              <a:t>What has been achieved ?</a:t>
            </a:r>
          </a:p>
          <a:p>
            <a:r>
              <a:rPr lang="en-US" sz="1400" b="1" dirty="0">
                <a:solidFill>
                  <a:schemeClr val="bg2">
                    <a:lumMod val="50000"/>
                  </a:schemeClr>
                </a:solidFill>
                <a:latin typeface="Abadi" panose="020B0604020104020204" pitchFamily="34" charset="0"/>
              </a:rPr>
              <a: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 vivid representation of collaboration and teamwork is seen in the project.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An average accuracy has been reached from a critical dataset.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 full working E2E industry ready solution can be seen.</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Many opportunities were found which can be leveraged in the future.</a:t>
            </a:r>
          </a:p>
          <a:p>
            <a:pPr marL="285750" indent="-285750">
              <a:buFont typeface="Wingdings" panose="05000000000000000000" pitchFamily="2" charset="2"/>
              <a:buChar char="v"/>
            </a:pPr>
            <a:endParaRPr lang="en-IN"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v"/>
            </a:pPr>
            <a:endParaRPr lang="en-IN"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v"/>
            </a:pPr>
            <a:endParaRPr lang="en-US" sz="1400" dirty="0">
              <a:solidFill>
                <a:schemeClr val="bg2">
                  <a:lumMod val="50000"/>
                </a:schemeClr>
              </a:solidFill>
              <a:latin typeface="Abadi" panose="020B0604020104020204" pitchFamily="34" charset="0"/>
            </a:endParaRPr>
          </a:p>
        </p:txBody>
      </p:sp>
      <p:sp>
        <p:nvSpPr>
          <p:cNvPr id="12" name="Isosceles Triangle 11">
            <a:extLst>
              <a:ext uri="{FF2B5EF4-FFF2-40B4-BE49-F238E27FC236}">
                <a16:creationId xmlns:a16="http://schemas.microsoft.com/office/drawing/2014/main" id="{B1C26840-DFF7-4801-AAFC-35D85EB26F50}"/>
              </a:ext>
            </a:extLst>
          </p:cNvPr>
          <p:cNvSpPr/>
          <p:nvPr/>
        </p:nvSpPr>
        <p:spPr>
          <a:xfrm rot="21257749">
            <a:off x="4107732" y="2497246"/>
            <a:ext cx="314960" cy="362308"/>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3" name="Isosceles Triangle 12">
            <a:extLst>
              <a:ext uri="{FF2B5EF4-FFF2-40B4-BE49-F238E27FC236}">
                <a16:creationId xmlns:a16="http://schemas.microsoft.com/office/drawing/2014/main" id="{2F239CC9-0586-4979-9B03-768013F7E800}"/>
              </a:ext>
            </a:extLst>
          </p:cNvPr>
          <p:cNvSpPr/>
          <p:nvPr/>
        </p:nvSpPr>
        <p:spPr>
          <a:xfrm rot="21257749">
            <a:off x="7602775" y="2497247"/>
            <a:ext cx="314960" cy="362308"/>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4" name="Isosceles Triangle 13">
            <a:extLst>
              <a:ext uri="{FF2B5EF4-FFF2-40B4-BE49-F238E27FC236}">
                <a16:creationId xmlns:a16="http://schemas.microsoft.com/office/drawing/2014/main" id="{287CE71C-F08F-4CA4-A9D4-5ABDF05FC416}"/>
              </a:ext>
            </a:extLst>
          </p:cNvPr>
          <p:cNvSpPr/>
          <p:nvPr/>
        </p:nvSpPr>
        <p:spPr>
          <a:xfrm rot="21257749">
            <a:off x="11142011" y="2579751"/>
            <a:ext cx="311818" cy="393769"/>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pic>
        <p:nvPicPr>
          <p:cNvPr id="15" name="Picture 14" descr="Text&#10;&#10;Description automatically generated with low confidence">
            <a:extLst>
              <a:ext uri="{FF2B5EF4-FFF2-40B4-BE49-F238E27FC236}">
                <a16:creationId xmlns:a16="http://schemas.microsoft.com/office/drawing/2014/main" id="{60CF9857-BA49-41AD-A26B-21B62A05E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22212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565678" y="2844225"/>
            <a:ext cx="7507376" cy="584775"/>
          </a:xfrm>
          <a:prstGeom prst="rect">
            <a:avLst/>
          </a:prstGeom>
          <a:noFill/>
        </p:spPr>
        <p:txBody>
          <a:bodyPr wrap="none" rtlCol="0">
            <a:spAutoFit/>
          </a:bodyPr>
          <a:lstStyle/>
          <a:p>
            <a:pPr algn="ctr"/>
            <a:r>
              <a:rPr lang="en-IN" sz="3200" b="1" dirty="0"/>
              <a:t>Future footsteps to make it market scalable</a:t>
            </a:r>
          </a:p>
        </p:txBody>
      </p:sp>
      <p:pic>
        <p:nvPicPr>
          <p:cNvPr id="3" name="Picture 2" descr="Text&#10;&#10;Description automatically generated with low confidence">
            <a:extLst>
              <a:ext uri="{FF2B5EF4-FFF2-40B4-BE49-F238E27FC236}">
                <a16:creationId xmlns:a16="http://schemas.microsoft.com/office/drawing/2014/main" id="{FC8452AF-DA03-49C0-A634-DFED94368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6493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28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p:nvPr/>
        </p:nvCxnSpPr>
        <p:spPr>
          <a:xfrm>
            <a:off x="20846" y="813231"/>
            <a:ext cx="11978640" cy="0"/>
          </a:xfrm>
          <a:prstGeom prst="line">
            <a:avLst/>
          </a:prstGeom>
          <a:ln w="19050"/>
        </p:spPr>
        <p:style>
          <a:lnRef idx="1">
            <a:schemeClr val="accent6"/>
          </a:lnRef>
          <a:fillRef idx="0">
            <a:schemeClr val="accent6"/>
          </a:fillRef>
          <a:effectRef idx="0">
            <a:schemeClr val="accent6"/>
          </a:effectRef>
          <a:fontRef idx="minor">
            <a:schemeClr val="tx1"/>
          </a:fontRef>
        </p:style>
      </p:cxnSp>
      <p:grpSp>
        <p:nvGrpSpPr>
          <p:cNvPr id="8" name="Group 7">
            <a:extLst>
              <a:ext uri="{FF2B5EF4-FFF2-40B4-BE49-F238E27FC236}">
                <a16:creationId xmlns:a16="http://schemas.microsoft.com/office/drawing/2014/main" id="{EF79F069-8D21-403B-8C3B-029CA409C7FE}"/>
              </a:ext>
            </a:extLst>
          </p:cNvPr>
          <p:cNvGrpSpPr/>
          <p:nvPr/>
        </p:nvGrpSpPr>
        <p:grpSpPr>
          <a:xfrm>
            <a:off x="1235123" y="2592977"/>
            <a:ext cx="1149531" cy="836023"/>
            <a:chOff x="1639105" y="1057523"/>
            <a:chExt cx="1149531" cy="836023"/>
          </a:xfrm>
        </p:grpSpPr>
        <p:sp>
          <p:nvSpPr>
            <p:cNvPr id="9" name="Rectangle: Top Corners Rounded 8">
              <a:extLst>
                <a:ext uri="{FF2B5EF4-FFF2-40B4-BE49-F238E27FC236}">
                  <a16:creationId xmlns:a16="http://schemas.microsoft.com/office/drawing/2014/main" id="{40CD82F6-0AE7-4383-9F3F-9139A35DD028}"/>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0" name="Oval 9">
              <a:extLst>
                <a:ext uri="{FF2B5EF4-FFF2-40B4-BE49-F238E27FC236}">
                  <a16:creationId xmlns:a16="http://schemas.microsoft.com/office/drawing/2014/main" id="{8469556B-504B-4FAE-A449-8E3728B70E13}"/>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1" name="Oval 10">
              <a:extLst>
                <a:ext uri="{FF2B5EF4-FFF2-40B4-BE49-F238E27FC236}">
                  <a16:creationId xmlns:a16="http://schemas.microsoft.com/office/drawing/2014/main" id="{1831FA61-AC8A-448C-8B51-F309427BA4B4}"/>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12" name="Arrow: Right 11">
            <a:extLst>
              <a:ext uri="{FF2B5EF4-FFF2-40B4-BE49-F238E27FC236}">
                <a16:creationId xmlns:a16="http://schemas.microsoft.com/office/drawing/2014/main" id="{CF44CA8C-BC35-4D38-80E7-00C13BFF9CE4}"/>
              </a:ext>
            </a:extLst>
          </p:cNvPr>
          <p:cNvSpPr/>
          <p:nvPr/>
        </p:nvSpPr>
        <p:spPr>
          <a:xfrm>
            <a:off x="2050696" y="3259823"/>
            <a:ext cx="1369898" cy="1273274"/>
          </a:xfrm>
          <a:prstGeom prst="rightArrow">
            <a:avLst>
              <a:gd name="adj1" fmla="val 74596"/>
              <a:gd name="adj2" fmla="val 4407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3" name="Right Triangle 12">
            <a:extLst>
              <a:ext uri="{FF2B5EF4-FFF2-40B4-BE49-F238E27FC236}">
                <a16:creationId xmlns:a16="http://schemas.microsoft.com/office/drawing/2014/main" id="{363B1FB4-DC17-4752-88E2-F6D14729CBFD}"/>
              </a:ext>
            </a:extLst>
          </p:cNvPr>
          <p:cNvSpPr/>
          <p:nvPr/>
        </p:nvSpPr>
        <p:spPr>
          <a:xfrm rot="16200000">
            <a:off x="3187166" y="3496584"/>
            <a:ext cx="962108" cy="8269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14" name="Group 13">
            <a:extLst>
              <a:ext uri="{FF2B5EF4-FFF2-40B4-BE49-F238E27FC236}">
                <a16:creationId xmlns:a16="http://schemas.microsoft.com/office/drawing/2014/main" id="{E895414E-753D-4B91-92EB-3C4BF63D461E}"/>
              </a:ext>
            </a:extLst>
          </p:cNvPr>
          <p:cNvGrpSpPr/>
          <p:nvPr/>
        </p:nvGrpSpPr>
        <p:grpSpPr>
          <a:xfrm rot="10800000">
            <a:off x="3254749" y="4397007"/>
            <a:ext cx="1149531" cy="836023"/>
            <a:chOff x="1639105" y="1057523"/>
            <a:chExt cx="1149531" cy="836023"/>
          </a:xfrm>
        </p:grpSpPr>
        <p:sp>
          <p:nvSpPr>
            <p:cNvPr id="15" name="Rectangle: Top Corners Rounded 14">
              <a:extLst>
                <a:ext uri="{FF2B5EF4-FFF2-40B4-BE49-F238E27FC236}">
                  <a16:creationId xmlns:a16="http://schemas.microsoft.com/office/drawing/2014/main" id="{F9D24785-7DA4-4CAB-B811-FD914C8EA5D9}"/>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6" name="Oval 15">
              <a:extLst>
                <a:ext uri="{FF2B5EF4-FFF2-40B4-BE49-F238E27FC236}">
                  <a16:creationId xmlns:a16="http://schemas.microsoft.com/office/drawing/2014/main" id="{D998E235-6002-4167-B89E-7529C9371640}"/>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7" name="Oval 16">
              <a:extLst>
                <a:ext uri="{FF2B5EF4-FFF2-40B4-BE49-F238E27FC236}">
                  <a16:creationId xmlns:a16="http://schemas.microsoft.com/office/drawing/2014/main" id="{84FA201B-FECC-47EB-A039-4F6F9C90DA95}"/>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lumMod val="50000"/>
                  </a:schemeClr>
                </a:solidFill>
              </a:endParaRPr>
            </a:p>
          </p:txBody>
        </p:sp>
      </p:grpSp>
      <p:sp>
        <p:nvSpPr>
          <p:cNvPr id="18" name="Arrow: Right 17">
            <a:extLst>
              <a:ext uri="{FF2B5EF4-FFF2-40B4-BE49-F238E27FC236}">
                <a16:creationId xmlns:a16="http://schemas.microsoft.com/office/drawing/2014/main" id="{51BF9226-835A-4C17-94DE-1F9591C8CAA1}"/>
              </a:ext>
            </a:extLst>
          </p:cNvPr>
          <p:cNvSpPr/>
          <p:nvPr/>
        </p:nvSpPr>
        <p:spPr>
          <a:xfrm>
            <a:off x="4052155" y="3284848"/>
            <a:ext cx="1035940" cy="1273274"/>
          </a:xfrm>
          <a:prstGeom prst="rightArrow">
            <a:avLst>
              <a:gd name="adj1" fmla="val 74596"/>
              <a:gd name="adj2" fmla="val 4839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19" name="Group 18">
            <a:extLst>
              <a:ext uri="{FF2B5EF4-FFF2-40B4-BE49-F238E27FC236}">
                <a16:creationId xmlns:a16="http://schemas.microsoft.com/office/drawing/2014/main" id="{2AF7FFB1-A181-437E-9835-33853B873FF0}"/>
              </a:ext>
            </a:extLst>
          </p:cNvPr>
          <p:cNvGrpSpPr/>
          <p:nvPr/>
        </p:nvGrpSpPr>
        <p:grpSpPr>
          <a:xfrm>
            <a:off x="4895001" y="2592977"/>
            <a:ext cx="1149531" cy="836023"/>
            <a:chOff x="1639105" y="1057523"/>
            <a:chExt cx="1149531" cy="836023"/>
          </a:xfrm>
        </p:grpSpPr>
        <p:sp>
          <p:nvSpPr>
            <p:cNvPr id="20" name="Rectangle: Top Corners Rounded 19">
              <a:extLst>
                <a:ext uri="{FF2B5EF4-FFF2-40B4-BE49-F238E27FC236}">
                  <a16:creationId xmlns:a16="http://schemas.microsoft.com/office/drawing/2014/main" id="{5419FBE5-DAF0-404B-A2C0-C7CCD2EBFCBB}"/>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1" name="Oval 20">
              <a:extLst>
                <a:ext uri="{FF2B5EF4-FFF2-40B4-BE49-F238E27FC236}">
                  <a16:creationId xmlns:a16="http://schemas.microsoft.com/office/drawing/2014/main" id="{D3652AE2-1C8D-4D10-9F55-F8107D7D6EEB}"/>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2" name="Oval 21">
              <a:extLst>
                <a:ext uri="{FF2B5EF4-FFF2-40B4-BE49-F238E27FC236}">
                  <a16:creationId xmlns:a16="http://schemas.microsoft.com/office/drawing/2014/main" id="{34936557-503B-4170-9151-BBAE2696B3AA}"/>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23" name="Right Triangle 22">
            <a:extLst>
              <a:ext uri="{FF2B5EF4-FFF2-40B4-BE49-F238E27FC236}">
                <a16:creationId xmlns:a16="http://schemas.microsoft.com/office/drawing/2014/main" id="{E9F9E085-EACB-491C-BC2B-ACE619FB07C5}"/>
              </a:ext>
            </a:extLst>
          </p:cNvPr>
          <p:cNvSpPr/>
          <p:nvPr/>
        </p:nvSpPr>
        <p:spPr>
          <a:xfrm rot="10800000">
            <a:off x="4895000" y="3429000"/>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4" name="Arrow: Right 23">
            <a:extLst>
              <a:ext uri="{FF2B5EF4-FFF2-40B4-BE49-F238E27FC236}">
                <a16:creationId xmlns:a16="http://schemas.microsoft.com/office/drawing/2014/main" id="{F3C7262A-5DD4-435F-8EE5-2FDC17DD4463}"/>
              </a:ext>
            </a:extLst>
          </p:cNvPr>
          <p:cNvSpPr/>
          <p:nvPr/>
        </p:nvSpPr>
        <p:spPr>
          <a:xfrm>
            <a:off x="5720801" y="3259823"/>
            <a:ext cx="1368325" cy="1273274"/>
          </a:xfrm>
          <a:prstGeom prst="rightArrow">
            <a:avLst>
              <a:gd name="adj1" fmla="val 74596"/>
              <a:gd name="adj2" fmla="val 3990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5" name="Right Triangle 24">
            <a:extLst>
              <a:ext uri="{FF2B5EF4-FFF2-40B4-BE49-F238E27FC236}">
                <a16:creationId xmlns:a16="http://schemas.microsoft.com/office/drawing/2014/main" id="{28AB8024-B276-429E-9180-D47B53B83C5B}"/>
              </a:ext>
            </a:extLst>
          </p:cNvPr>
          <p:cNvSpPr/>
          <p:nvPr/>
        </p:nvSpPr>
        <p:spPr>
          <a:xfrm rot="16200000">
            <a:off x="6847044" y="3496584"/>
            <a:ext cx="962108" cy="8269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26" name="Group 25">
            <a:extLst>
              <a:ext uri="{FF2B5EF4-FFF2-40B4-BE49-F238E27FC236}">
                <a16:creationId xmlns:a16="http://schemas.microsoft.com/office/drawing/2014/main" id="{4B98F4FC-4A5C-4B83-9C04-75160B3945F5}"/>
              </a:ext>
            </a:extLst>
          </p:cNvPr>
          <p:cNvGrpSpPr/>
          <p:nvPr/>
        </p:nvGrpSpPr>
        <p:grpSpPr>
          <a:xfrm rot="10800000">
            <a:off x="6914627" y="4391108"/>
            <a:ext cx="1149531" cy="836023"/>
            <a:chOff x="1639105" y="1057523"/>
            <a:chExt cx="1149531" cy="836023"/>
          </a:xfrm>
        </p:grpSpPr>
        <p:sp>
          <p:nvSpPr>
            <p:cNvPr id="27" name="Rectangle: Top Corners Rounded 26">
              <a:extLst>
                <a:ext uri="{FF2B5EF4-FFF2-40B4-BE49-F238E27FC236}">
                  <a16:creationId xmlns:a16="http://schemas.microsoft.com/office/drawing/2014/main" id="{9BAF97FE-D280-491E-9FEE-76D48CC0B452}"/>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8" name="Oval 27">
              <a:extLst>
                <a:ext uri="{FF2B5EF4-FFF2-40B4-BE49-F238E27FC236}">
                  <a16:creationId xmlns:a16="http://schemas.microsoft.com/office/drawing/2014/main" id="{51F88BBD-309D-4878-8295-EC6A8F75A022}"/>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9" name="Oval 28">
              <a:extLst>
                <a:ext uri="{FF2B5EF4-FFF2-40B4-BE49-F238E27FC236}">
                  <a16:creationId xmlns:a16="http://schemas.microsoft.com/office/drawing/2014/main" id="{C58C6890-77DD-4709-9CED-6D74E1CCAB1D}"/>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30" name="Arrow: Right 29">
            <a:extLst>
              <a:ext uri="{FF2B5EF4-FFF2-40B4-BE49-F238E27FC236}">
                <a16:creationId xmlns:a16="http://schemas.microsoft.com/office/drawing/2014/main" id="{74CBBD64-D194-4657-81B4-22034584F221}"/>
              </a:ext>
            </a:extLst>
          </p:cNvPr>
          <p:cNvSpPr/>
          <p:nvPr/>
        </p:nvSpPr>
        <p:spPr>
          <a:xfrm>
            <a:off x="7712033" y="3284848"/>
            <a:ext cx="1035940" cy="1273274"/>
          </a:xfrm>
          <a:prstGeom prst="rightArrow">
            <a:avLst>
              <a:gd name="adj1" fmla="val 74596"/>
              <a:gd name="adj2" fmla="val 50101"/>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1" name="Right Triangle 30">
            <a:extLst>
              <a:ext uri="{FF2B5EF4-FFF2-40B4-BE49-F238E27FC236}">
                <a16:creationId xmlns:a16="http://schemas.microsoft.com/office/drawing/2014/main" id="{3392B9B4-DF1C-4CA7-A813-250CE06F8943}"/>
              </a:ext>
            </a:extLst>
          </p:cNvPr>
          <p:cNvSpPr/>
          <p:nvPr/>
        </p:nvSpPr>
        <p:spPr>
          <a:xfrm rot="10800000">
            <a:off x="1224894" y="3424533"/>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32" name="Group 31">
            <a:extLst>
              <a:ext uri="{FF2B5EF4-FFF2-40B4-BE49-F238E27FC236}">
                <a16:creationId xmlns:a16="http://schemas.microsoft.com/office/drawing/2014/main" id="{4F848459-113F-4FF9-962E-F22FCA58D541}"/>
              </a:ext>
            </a:extLst>
          </p:cNvPr>
          <p:cNvGrpSpPr/>
          <p:nvPr/>
        </p:nvGrpSpPr>
        <p:grpSpPr>
          <a:xfrm>
            <a:off x="8554879" y="2592977"/>
            <a:ext cx="1149531" cy="836023"/>
            <a:chOff x="1639105" y="1057523"/>
            <a:chExt cx="1149531" cy="836023"/>
          </a:xfrm>
        </p:grpSpPr>
        <p:sp>
          <p:nvSpPr>
            <p:cNvPr id="33" name="Rectangle: Top Corners Rounded 32">
              <a:extLst>
                <a:ext uri="{FF2B5EF4-FFF2-40B4-BE49-F238E27FC236}">
                  <a16:creationId xmlns:a16="http://schemas.microsoft.com/office/drawing/2014/main" id="{9F256949-94A5-48FB-A7A0-799A3257A453}"/>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4" name="Oval 33">
              <a:extLst>
                <a:ext uri="{FF2B5EF4-FFF2-40B4-BE49-F238E27FC236}">
                  <a16:creationId xmlns:a16="http://schemas.microsoft.com/office/drawing/2014/main" id="{EBE35DA1-58C9-40C1-83CE-457E8D9BACF7}"/>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5" name="Oval 34">
              <a:extLst>
                <a:ext uri="{FF2B5EF4-FFF2-40B4-BE49-F238E27FC236}">
                  <a16:creationId xmlns:a16="http://schemas.microsoft.com/office/drawing/2014/main" id="{34E4FD10-DF9E-40DC-B317-D6A868BC0F24}"/>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36" name="Arrow: Right 35">
            <a:extLst>
              <a:ext uri="{FF2B5EF4-FFF2-40B4-BE49-F238E27FC236}">
                <a16:creationId xmlns:a16="http://schemas.microsoft.com/office/drawing/2014/main" id="{CA88033F-C65C-4DFC-B570-5997B57E005A}"/>
              </a:ext>
            </a:extLst>
          </p:cNvPr>
          <p:cNvSpPr/>
          <p:nvPr/>
        </p:nvSpPr>
        <p:spPr>
          <a:xfrm>
            <a:off x="9370452" y="3259823"/>
            <a:ext cx="1369898" cy="1273274"/>
          </a:xfrm>
          <a:prstGeom prst="rightArrow">
            <a:avLst>
              <a:gd name="adj1" fmla="val 74596"/>
              <a:gd name="adj2" fmla="val 42225"/>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7" name="Right Triangle 36">
            <a:extLst>
              <a:ext uri="{FF2B5EF4-FFF2-40B4-BE49-F238E27FC236}">
                <a16:creationId xmlns:a16="http://schemas.microsoft.com/office/drawing/2014/main" id="{A5A4287C-0F3C-4EB4-9C74-646B0EE5A17B}"/>
              </a:ext>
            </a:extLst>
          </p:cNvPr>
          <p:cNvSpPr/>
          <p:nvPr/>
        </p:nvSpPr>
        <p:spPr>
          <a:xfrm rot="10800000">
            <a:off x="8544650" y="3424533"/>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8" name="Rectangle 37">
            <a:extLst>
              <a:ext uri="{FF2B5EF4-FFF2-40B4-BE49-F238E27FC236}">
                <a16:creationId xmlns:a16="http://schemas.microsoft.com/office/drawing/2014/main" id="{D776BFF0-38E1-441C-895D-FBDC8D086B10}"/>
              </a:ext>
            </a:extLst>
          </p:cNvPr>
          <p:cNvSpPr/>
          <p:nvPr/>
        </p:nvSpPr>
        <p:spPr>
          <a:xfrm>
            <a:off x="270344" y="238539"/>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Strategy Implementation and Management Process</a:t>
            </a:r>
          </a:p>
        </p:txBody>
      </p:sp>
      <p:sp>
        <p:nvSpPr>
          <p:cNvPr id="39" name="Rectangle 38">
            <a:extLst>
              <a:ext uri="{FF2B5EF4-FFF2-40B4-BE49-F238E27FC236}">
                <a16:creationId xmlns:a16="http://schemas.microsoft.com/office/drawing/2014/main" id="{1AE60BB1-082E-4F87-AB5E-842E176FCC08}"/>
              </a:ext>
            </a:extLst>
          </p:cNvPr>
          <p:cNvSpPr/>
          <p:nvPr/>
        </p:nvSpPr>
        <p:spPr>
          <a:xfrm>
            <a:off x="287571" y="781148"/>
            <a:ext cx="11632759" cy="281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bg2">
                    <a:lumMod val="50000"/>
                  </a:schemeClr>
                </a:solidFill>
                <a:latin typeface="Arial Nova Cond" panose="020B0506020202020204" pitchFamily="34" charset="0"/>
              </a:rPr>
              <a:t>The purpose of this slide is to provide a glimpse about the roll out plan of the product where a philosophical approach to business is discussed.</a:t>
            </a:r>
          </a:p>
        </p:txBody>
      </p:sp>
      <p:sp>
        <p:nvSpPr>
          <p:cNvPr id="40" name="Rectangle 39">
            <a:extLst>
              <a:ext uri="{FF2B5EF4-FFF2-40B4-BE49-F238E27FC236}">
                <a16:creationId xmlns:a16="http://schemas.microsoft.com/office/drawing/2014/main" id="{4AA90536-0C03-495C-9AE9-402080E88C84}"/>
              </a:ext>
            </a:extLst>
          </p:cNvPr>
          <p:cNvSpPr/>
          <p:nvPr/>
        </p:nvSpPr>
        <p:spPr>
          <a:xfrm>
            <a:off x="1050832" y="1310800"/>
            <a:ext cx="2017636" cy="1381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Approach industry with the chatbot .</a:t>
            </a:r>
          </a:p>
          <a:p>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Explain the benefits.</a:t>
            </a:r>
          </a:p>
          <a:p>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Adhere to GDPR norms by removing personnel information</a:t>
            </a:r>
          </a:p>
          <a:p>
            <a:pPr marL="171450" indent="-171450">
              <a:buFont typeface="Courier New" panose="02070309020205020404" pitchFamily="49" charset="0"/>
              <a:buChar char="o"/>
            </a:pPr>
            <a:endParaRPr lang="en-GB" sz="10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Explain customer benefits.</a:t>
            </a:r>
          </a:p>
          <a:p>
            <a:pPr marL="171450" indent="-171450">
              <a:buFont typeface="Courier New" panose="02070309020205020404" pitchFamily="49" charset="0"/>
              <a:buChar char="o"/>
            </a:pPr>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endParaRPr lang="en-GB" sz="900" dirty="0">
              <a:solidFill>
                <a:schemeClr val="bg2">
                  <a:lumMod val="50000"/>
                </a:schemeClr>
              </a:solidFill>
              <a:cs typeface="Aharoni" panose="020B0604020202020204" pitchFamily="2" charset="-79"/>
            </a:endParaRPr>
          </a:p>
        </p:txBody>
      </p:sp>
      <p:sp>
        <p:nvSpPr>
          <p:cNvPr id="41" name="Rectangle 40">
            <a:extLst>
              <a:ext uri="{FF2B5EF4-FFF2-40B4-BE49-F238E27FC236}">
                <a16:creationId xmlns:a16="http://schemas.microsoft.com/office/drawing/2014/main" id="{30799F5A-0BCE-46CB-B777-3214E7DCC6DB}"/>
              </a:ext>
            </a:extLst>
          </p:cNvPr>
          <p:cNvSpPr/>
          <p:nvPr/>
        </p:nvSpPr>
        <p:spPr>
          <a:xfrm>
            <a:off x="1809888" y="3528096"/>
            <a:ext cx="1258580"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Clarify </a:t>
            </a:r>
          </a:p>
          <a:p>
            <a:pPr algn="ctr"/>
            <a:r>
              <a:rPr lang="en-GB" sz="1200" b="1" dirty="0">
                <a:solidFill>
                  <a:schemeClr val="bg2">
                    <a:lumMod val="50000"/>
                  </a:schemeClr>
                </a:solidFill>
                <a:latin typeface="Arial Nova Cond" panose="020B0506020202020204" pitchFamily="34" charset="0"/>
              </a:rPr>
              <a:t>the vision</a:t>
            </a:r>
          </a:p>
        </p:txBody>
      </p:sp>
      <p:sp>
        <p:nvSpPr>
          <p:cNvPr id="42" name="Rectangle 41">
            <a:extLst>
              <a:ext uri="{FF2B5EF4-FFF2-40B4-BE49-F238E27FC236}">
                <a16:creationId xmlns:a16="http://schemas.microsoft.com/office/drawing/2014/main" id="{BB1691F2-857F-4B5D-BA28-6A0B0DDA6B53}"/>
              </a:ext>
            </a:extLst>
          </p:cNvPr>
          <p:cNvSpPr/>
          <p:nvPr/>
        </p:nvSpPr>
        <p:spPr>
          <a:xfrm>
            <a:off x="3122097" y="5292229"/>
            <a:ext cx="2185803"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Understand the need to the business.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Analysis to do .</a:t>
            </a:r>
          </a:p>
          <a:p>
            <a:pPr marL="628650" lvl="1"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Remove Stop words</a:t>
            </a:r>
          </a:p>
          <a:p>
            <a:pPr marL="628650" lvl="1"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Remove special characters.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Feed information to AI system.</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3" name="Rectangle 42">
            <a:extLst>
              <a:ext uri="{FF2B5EF4-FFF2-40B4-BE49-F238E27FC236}">
                <a16:creationId xmlns:a16="http://schemas.microsoft.com/office/drawing/2014/main" id="{4CE8EC99-8051-415D-841A-8AA0A9516C59}"/>
              </a:ext>
            </a:extLst>
          </p:cNvPr>
          <p:cNvSpPr/>
          <p:nvPr/>
        </p:nvSpPr>
        <p:spPr>
          <a:xfrm>
            <a:off x="4692594" y="1218190"/>
            <a:ext cx="2379005"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Develop alternative approaches.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Create service extension in the application to collect and feed to a RDS.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Host JAVA API in AWS for logical updates and service extensions.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US" sz="900" dirty="0">
                <a:solidFill>
                  <a:schemeClr val="bg2">
                    <a:lumMod val="50000"/>
                  </a:schemeClr>
                </a:solidFill>
                <a:latin typeface="Arial Nova" panose="020B0504020202020204" pitchFamily="34" charset="0"/>
              </a:rPr>
              <a:t>Use AWS SDK for Python to feed the data to the Algorithm to Train and Test.</a:t>
            </a: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4" name="Rectangle 43">
            <a:extLst>
              <a:ext uri="{FF2B5EF4-FFF2-40B4-BE49-F238E27FC236}">
                <a16:creationId xmlns:a16="http://schemas.microsoft.com/office/drawing/2014/main" id="{B32BAC6F-CECD-411A-B346-579C9F286D5C}"/>
              </a:ext>
            </a:extLst>
          </p:cNvPr>
          <p:cNvSpPr/>
          <p:nvPr/>
        </p:nvSpPr>
        <p:spPr>
          <a:xfrm>
            <a:off x="3588760" y="356182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Gather and</a:t>
            </a:r>
          </a:p>
          <a:p>
            <a:pPr algn="ctr"/>
            <a:r>
              <a:rPr lang="en-GB" sz="1200" b="1" dirty="0">
                <a:solidFill>
                  <a:schemeClr val="bg2">
                    <a:lumMod val="50000"/>
                  </a:schemeClr>
                </a:solidFill>
                <a:latin typeface="Arial Nova Cond" panose="020B0506020202020204" pitchFamily="34" charset="0"/>
              </a:rPr>
              <a:t>Analyse Information</a:t>
            </a:r>
          </a:p>
        </p:txBody>
      </p:sp>
      <p:sp>
        <p:nvSpPr>
          <p:cNvPr id="45" name="Rectangle 44">
            <a:extLst>
              <a:ext uri="{FF2B5EF4-FFF2-40B4-BE49-F238E27FC236}">
                <a16:creationId xmlns:a16="http://schemas.microsoft.com/office/drawing/2014/main" id="{0058C7F2-76C0-4014-AB3D-F82855006427}"/>
              </a:ext>
            </a:extLst>
          </p:cNvPr>
          <p:cNvSpPr/>
          <p:nvPr/>
        </p:nvSpPr>
        <p:spPr>
          <a:xfrm>
            <a:off x="6738149" y="5307281"/>
            <a:ext cx="2185803"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Implement the strategy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Deploy the solution in cloud.</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Make a process to maintain the ALOG and enhance in steps based on its maturity.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Make collaboration with wearable vendor for both ways benefits.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6" name="Rectangle 45">
            <a:extLst>
              <a:ext uri="{FF2B5EF4-FFF2-40B4-BE49-F238E27FC236}">
                <a16:creationId xmlns:a16="http://schemas.microsoft.com/office/drawing/2014/main" id="{E0741916-1975-4B44-851A-157D8D651B5B}"/>
              </a:ext>
            </a:extLst>
          </p:cNvPr>
          <p:cNvSpPr/>
          <p:nvPr/>
        </p:nvSpPr>
        <p:spPr>
          <a:xfrm>
            <a:off x="5394085" y="353527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Formulate </a:t>
            </a:r>
          </a:p>
          <a:p>
            <a:pPr algn="ctr"/>
            <a:r>
              <a:rPr lang="en-GB" sz="1200" b="1" dirty="0">
                <a:solidFill>
                  <a:schemeClr val="bg2">
                    <a:lumMod val="50000"/>
                  </a:schemeClr>
                </a:solidFill>
                <a:latin typeface="Arial Nova Cond" panose="020B0506020202020204" pitchFamily="34" charset="0"/>
              </a:rPr>
              <a:t>   A Strategy	</a:t>
            </a:r>
          </a:p>
        </p:txBody>
      </p:sp>
      <p:sp>
        <p:nvSpPr>
          <p:cNvPr id="47" name="Rectangle 46">
            <a:extLst>
              <a:ext uri="{FF2B5EF4-FFF2-40B4-BE49-F238E27FC236}">
                <a16:creationId xmlns:a16="http://schemas.microsoft.com/office/drawing/2014/main" id="{5CC6E414-CE7B-4067-A18A-967FCE449406}"/>
              </a:ext>
            </a:extLst>
          </p:cNvPr>
          <p:cNvSpPr/>
          <p:nvPr/>
        </p:nvSpPr>
        <p:spPr>
          <a:xfrm>
            <a:off x="7205636" y="356917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Implement</a:t>
            </a:r>
          </a:p>
          <a:p>
            <a:pPr algn="ctr"/>
            <a:r>
              <a:rPr lang="en-GB" sz="1200" b="1" dirty="0">
                <a:solidFill>
                  <a:schemeClr val="bg2">
                    <a:lumMod val="50000"/>
                  </a:schemeClr>
                </a:solidFill>
                <a:latin typeface="Arial Nova Cond" panose="020B0506020202020204" pitchFamily="34" charset="0"/>
              </a:rPr>
              <a:t>  The Strategy	</a:t>
            </a:r>
          </a:p>
        </p:txBody>
      </p:sp>
      <p:sp>
        <p:nvSpPr>
          <p:cNvPr id="48" name="Rectangle 47">
            <a:extLst>
              <a:ext uri="{FF2B5EF4-FFF2-40B4-BE49-F238E27FC236}">
                <a16:creationId xmlns:a16="http://schemas.microsoft.com/office/drawing/2014/main" id="{85FF01A0-10DF-4587-82EF-FB8528E5583F}"/>
              </a:ext>
            </a:extLst>
          </p:cNvPr>
          <p:cNvSpPr/>
          <p:nvPr/>
        </p:nvSpPr>
        <p:spPr>
          <a:xfrm>
            <a:off x="8404023" y="1136723"/>
            <a:ext cx="2446857"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Performance and measurements.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Monitor health update and compare periodically.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Protect and leverage system to notify customer in need.</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Create BI insights to better leverage in risk premium and create customer benefit strategies.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9" name="Rectangle 48">
            <a:extLst>
              <a:ext uri="{FF2B5EF4-FFF2-40B4-BE49-F238E27FC236}">
                <a16:creationId xmlns:a16="http://schemas.microsoft.com/office/drawing/2014/main" id="{E4D2BDAF-70EA-421A-B7A6-88B74DEA21CE}"/>
              </a:ext>
            </a:extLst>
          </p:cNvPr>
          <p:cNvSpPr/>
          <p:nvPr/>
        </p:nvSpPr>
        <p:spPr>
          <a:xfrm>
            <a:off x="8957551" y="3577588"/>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Evaluate</a:t>
            </a:r>
          </a:p>
          <a:p>
            <a:pPr algn="ctr"/>
            <a:r>
              <a:rPr lang="en-GB" sz="1200" b="1" dirty="0">
                <a:solidFill>
                  <a:schemeClr val="bg2">
                    <a:lumMod val="50000"/>
                  </a:schemeClr>
                </a:solidFill>
                <a:latin typeface="Arial Nova Cond" panose="020B0506020202020204" pitchFamily="34" charset="0"/>
              </a:rPr>
              <a:t>   And Control	</a:t>
            </a:r>
          </a:p>
        </p:txBody>
      </p:sp>
      <p:pic>
        <p:nvPicPr>
          <p:cNvPr id="50" name="Picture 4" descr="Wearable App Development -">
            <a:extLst>
              <a:ext uri="{FF2B5EF4-FFF2-40B4-BE49-F238E27FC236}">
                <a16:creationId xmlns:a16="http://schemas.microsoft.com/office/drawing/2014/main" id="{13B6DAA5-91A4-4B64-BE23-53314C316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943" y="2800909"/>
            <a:ext cx="1265235" cy="4488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Download Analysis Png Pic HQ PNG Image | FreePNGImg">
            <a:extLst>
              <a:ext uri="{FF2B5EF4-FFF2-40B4-BE49-F238E27FC236}">
                <a16:creationId xmlns:a16="http://schemas.microsoft.com/office/drawing/2014/main" id="{1037175E-01DB-4A3E-A261-28F533F4B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34" y="4509733"/>
            <a:ext cx="650736" cy="6507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6" descr="Consultancy - DRE Partners">
            <a:extLst>
              <a:ext uri="{FF2B5EF4-FFF2-40B4-BE49-F238E27FC236}">
                <a16:creationId xmlns:a16="http://schemas.microsoft.com/office/drawing/2014/main" id="{3942555D-64AB-4797-BCC8-C85B75F62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19" y="2622239"/>
            <a:ext cx="808978" cy="8089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6" descr="Artificial Intelligence (AI) -">
            <a:extLst>
              <a:ext uri="{FF2B5EF4-FFF2-40B4-BE49-F238E27FC236}">
                <a16:creationId xmlns:a16="http://schemas.microsoft.com/office/drawing/2014/main" id="{4D87A04B-2701-43A7-B447-744BC513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643" y="4532103"/>
            <a:ext cx="518359" cy="5209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2" descr="Analysis, statistics, business, chart icon - Download">
            <a:extLst>
              <a:ext uri="{FF2B5EF4-FFF2-40B4-BE49-F238E27FC236}">
                <a16:creationId xmlns:a16="http://schemas.microsoft.com/office/drawing/2014/main" id="{A44DB179-C0B9-49B7-AD4C-67E048ABF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952" y="2754854"/>
            <a:ext cx="470095" cy="4700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Text&#10;&#10;Description automatically generated with low confidence">
            <a:extLst>
              <a:ext uri="{FF2B5EF4-FFF2-40B4-BE49-F238E27FC236}">
                <a16:creationId xmlns:a16="http://schemas.microsoft.com/office/drawing/2014/main" id="{58AE67E7-B74E-41E6-89D2-493026550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3575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4973383" y="2844225"/>
            <a:ext cx="2691955" cy="584775"/>
          </a:xfrm>
          <a:prstGeom prst="rect">
            <a:avLst/>
          </a:prstGeom>
          <a:noFill/>
        </p:spPr>
        <p:txBody>
          <a:bodyPr wrap="none" rtlCol="0">
            <a:spAutoFit/>
          </a:bodyPr>
          <a:lstStyle/>
          <a:p>
            <a:pPr algn="ctr"/>
            <a:r>
              <a:rPr lang="en-IN" sz="3200" b="1" dirty="0"/>
              <a:t>Future Insights</a:t>
            </a:r>
          </a:p>
        </p:txBody>
      </p:sp>
      <p:pic>
        <p:nvPicPr>
          <p:cNvPr id="3" name="Picture 2" descr="Text&#10;&#10;Description automatically generated with low confidence">
            <a:extLst>
              <a:ext uri="{FF2B5EF4-FFF2-40B4-BE49-F238E27FC236}">
                <a16:creationId xmlns:a16="http://schemas.microsoft.com/office/drawing/2014/main" id="{E78B771E-C037-4403-B952-13ADF729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38274319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32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8A4B64-2F4C-4DDF-B15F-2754D250E95E}"/>
              </a:ext>
            </a:extLst>
          </p:cNvPr>
          <p:cNvSpPr/>
          <p:nvPr/>
        </p:nvSpPr>
        <p:spPr>
          <a:xfrm>
            <a:off x="1296364" y="474562"/>
            <a:ext cx="92597" cy="3935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F82EA67-A1BB-4072-B72D-E34F6C1B9E7E}"/>
              </a:ext>
            </a:extLst>
          </p:cNvPr>
          <p:cNvSpPr txBox="1"/>
          <p:nvPr/>
        </p:nvSpPr>
        <p:spPr>
          <a:xfrm>
            <a:off x="1516285" y="399076"/>
            <a:ext cx="4740400" cy="584775"/>
          </a:xfrm>
          <a:prstGeom prst="rect">
            <a:avLst/>
          </a:prstGeom>
          <a:noFill/>
        </p:spPr>
        <p:txBody>
          <a:bodyPr wrap="none" rtlCol="0">
            <a:spAutoFit/>
          </a:bodyPr>
          <a:lstStyle/>
          <a:p>
            <a:r>
              <a:rPr lang="en-IN" sz="3200" dirty="0">
                <a:solidFill>
                  <a:schemeClr val="bg2">
                    <a:lumMod val="75000"/>
                  </a:schemeClr>
                </a:solidFill>
                <a:latin typeface="Aharoni" panose="02010803020104030203" pitchFamily="2" charset="-79"/>
                <a:cs typeface="Aharoni" panose="02010803020104030203" pitchFamily="2" charset="-79"/>
              </a:rPr>
              <a:t>Integration Touchpoints</a:t>
            </a:r>
          </a:p>
        </p:txBody>
      </p:sp>
      <p:sp>
        <p:nvSpPr>
          <p:cNvPr id="4" name="Rectangle: Rounded Corners 3">
            <a:extLst>
              <a:ext uri="{FF2B5EF4-FFF2-40B4-BE49-F238E27FC236}">
                <a16:creationId xmlns:a16="http://schemas.microsoft.com/office/drawing/2014/main" id="{1E2F4C64-E18F-431E-A47C-BAB467264192}"/>
              </a:ext>
            </a:extLst>
          </p:cNvPr>
          <p:cNvSpPr/>
          <p:nvPr/>
        </p:nvSpPr>
        <p:spPr>
          <a:xfrm>
            <a:off x="1532809" y="1284789"/>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5" name="Rectangle: Rounded Corners 4">
            <a:extLst>
              <a:ext uri="{FF2B5EF4-FFF2-40B4-BE49-F238E27FC236}">
                <a16:creationId xmlns:a16="http://schemas.microsoft.com/office/drawing/2014/main" id="{45F4A808-7E8E-47F7-808E-9290FE1DF892}"/>
              </a:ext>
            </a:extLst>
          </p:cNvPr>
          <p:cNvSpPr/>
          <p:nvPr/>
        </p:nvSpPr>
        <p:spPr>
          <a:xfrm>
            <a:off x="584621" y="2906720"/>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6" name="Rectangle: Rounded Corners 5">
            <a:extLst>
              <a:ext uri="{FF2B5EF4-FFF2-40B4-BE49-F238E27FC236}">
                <a16:creationId xmlns:a16="http://schemas.microsoft.com/office/drawing/2014/main" id="{E1C62606-C9C5-4B78-A618-F1A56441917B}"/>
              </a:ext>
            </a:extLst>
          </p:cNvPr>
          <p:cNvSpPr/>
          <p:nvPr/>
        </p:nvSpPr>
        <p:spPr>
          <a:xfrm>
            <a:off x="1532808" y="4714753"/>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7" name="Oval 6">
            <a:extLst>
              <a:ext uri="{FF2B5EF4-FFF2-40B4-BE49-F238E27FC236}">
                <a16:creationId xmlns:a16="http://schemas.microsoft.com/office/drawing/2014/main" id="{1977EC9B-6118-4328-AC00-C12FFBA37D82}"/>
              </a:ext>
            </a:extLst>
          </p:cNvPr>
          <p:cNvSpPr/>
          <p:nvPr/>
        </p:nvSpPr>
        <p:spPr>
          <a:xfrm>
            <a:off x="4273739" y="2586479"/>
            <a:ext cx="1962431" cy="19624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Block Arc 8">
            <a:extLst>
              <a:ext uri="{FF2B5EF4-FFF2-40B4-BE49-F238E27FC236}">
                <a16:creationId xmlns:a16="http://schemas.microsoft.com/office/drawing/2014/main" id="{C33DD590-194B-40DB-BBF3-DF6B02F95AF1}"/>
              </a:ext>
            </a:extLst>
          </p:cNvPr>
          <p:cNvSpPr/>
          <p:nvPr/>
        </p:nvSpPr>
        <p:spPr>
          <a:xfrm rot="16537000">
            <a:off x="3597719" y="2352101"/>
            <a:ext cx="2580551" cy="2453833"/>
          </a:xfrm>
          <a:prstGeom prst="blockArc">
            <a:avLst>
              <a:gd name="adj1" fmla="val 10824623"/>
              <a:gd name="adj2" fmla="val 21163803"/>
              <a:gd name="adj3" fmla="val 150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Block Arc 9">
            <a:extLst>
              <a:ext uri="{FF2B5EF4-FFF2-40B4-BE49-F238E27FC236}">
                <a16:creationId xmlns:a16="http://schemas.microsoft.com/office/drawing/2014/main" id="{024C0CE9-F508-46B6-8114-984251C579E9}"/>
              </a:ext>
            </a:extLst>
          </p:cNvPr>
          <p:cNvSpPr/>
          <p:nvPr/>
        </p:nvSpPr>
        <p:spPr>
          <a:xfrm rot="5627045">
            <a:off x="4295099" y="2352126"/>
            <a:ext cx="2580551" cy="2453833"/>
          </a:xfrm>
          <a:prstGeom prst="blockArc">
            <a:avLst>
              <a:gd name="adj1" fmla="val 10824623"/>
              <a:gd name="adj2" fmla="val 21163803"/>
              <a:gd name="adj3" fmla="val 150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21319B50-C734-4172-9BE2-A11B54B33607}"/>
              </a:ext>
            </a:extLst>
          </p:cNvPr>
          <p:cNvSpPr/>
          <p:nvPr/>
        </p:nvSpPr>
        <p:spPr>
          <a:xfrm>
            <a:off x="4044020" y="2510279"/>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A0F870F5-E850-4732-B75B-BEC60D2D3519}"/>
              </a:ext>
            </a:extLst>
          </p:cNvPr>
          <p:cNvSpPr/>
          <p:nvPr/>
        </p:nvSpPr>
        <p:spPr>
          <a:xfrm>
            <a:off x="3614271" y="3458196"/>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A543E73-66E7-4FBD-A1B8-3849587A378F}"/>
              </a:ext>
            </a:extLst>
          </p:cNvPr>
          <p:cNvSpPr/>
          <p:nvPr/>
        </p:nvSpPr>
        <p:spPr>
          <a:xfrm>
            <a:off x="4083799" y="4519594"/>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0088EF89-349C-4E70-9584-5499A596B98D}"/>
              </a:ext>
            </a:extLst>
          </p:cNvPr>
          <p:cNvSpPr/>
          <p:nvPr/>
        </p:nvSpPr>
        <p:spPr>
          <a:xfrm>
            <a:off x="6159103" y="2400782"/>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8257EC4-DDCA-4C50-A38E-7D8ECE2F0BFD}"/>
              </a:ext>
            </a:extLst>
          </p:cNvPr>
          <p:cNvSpPr/>
          <p:nvPr/>
        </p:nvSpPr>
        <p:spPr>
          <a:xfrm>
            <a:off x="6608089" y="2962042"/>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7C4FDB-A881-4863-8EEE-6B3EF16D6D9A}"/>
              </a:ext>
            </a:extLst>
          </p:cNvPr>
          <p:cNvSpPr/>
          <p:nvPr/>
        </p:nvSpPr>
        <p:spPr>
          <a:xfrm>
            <a:off x="6091904" y="4638553"/>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9FFF038A-D049-4196-9DFA-2EBBA553D2E9}"/>
              </a:ext>
            </a:extLst>
          </p:cNvPr>
          <p:cNvSpPr/>
          <p:nvPr/>
        </p:nvSpPr>
        <p:spPr>
          <a:xfrm>
            <a:off x="6894771" y="1121175"/>
            <a:ext cx="4596189" cy="10429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18" name="Rectangle: Rounded Corners 17">
            <a:extLst>
              <a:ext uri="{FF2B5EF4-FFF2-40B4-BE49-F238E27FC236}">
                <a16:creationId xmlns:a16="http://schemas.microsoft.com/office/drawing/2014/main" id="{12BD9B02-E7BC-46B1-B387-828AB0BF9166}"/>
              </a:ext>
            </a:extLst>
          </p:cNvPr>
          <p:cNvSpPr/>
          <p:nvPr/>
        </p:nvSpPr>
        <p:spPr>
          <a:xfrm>
            <a:off x="7108131" y="2662680"/>
            <a:ext cx="4138989" cy="99253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19" name="Rectangle: Rounded Corners 18">
            <a:extLst>
              <a:ext uri="{FF2B5EF4-FFF2-40B4-BE49-F238E27FC236}">
                <a16:creationId xmlns:a16="http://schemas.microsoft.com/office/drawing/2014/main" id="{890CB98C-4C9C-466B-91DE-ACFD40FC1BB6}"/>
              </a:ext>
            </a:extLst>
          </p:cNvPr>
          <p:cNvSpPr/>
          <p:nvPr/>
        </p:nvSpPr>
        <p:spPr>
          <a:xfrm>
            <a:off x="6934550" y="4052641"/>
            <a:ext cx="4596189" cy="99253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20" name="Rectangle: Rounded Corners 19">
            <a:extLst>
              <a:ext uri="{FF2B5EF4-FFF2-40B4-BE49-F238E27FC236}">
                <a16:creationId xmlns:a16="http://schemas.microsoft.com/office/drawing/2014/main" id="{531A1D77-EC9B-44E2-88BC-BF82CC59D6C1}"/>
              </a:ext>
            </a:extLst>
          </p:cNvPr>
          <p:cNvSpPr/>
          <p:nvPr/>
        </p:nvSpPr>
        <p:spPr>
          <a:xfrm>
            <a:off x="6608089" y="5479371"/>
            <a:ext cx="4639031" cy="10429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21" name="Oval 20">
            <a:extLst>
              <a:ext uri="{FF2B5EF4-FFF2-40B4-BE49-F238E27FC236}">
                <a16:creationId xmlns:a16="http://schemas.microsoft.com/office/drawing/2014/main" id="{A0652ECE-E22B-4D23-A4CE-260D0605C42A}"/>
              </a:ext>
            </a:extLst>
          </p:cNvPr>
          <p:cNvSpPr/>
          <p:nvPr/>
        </p:nvSpPr>
        <p:spPr>
          <a:xfrm>
            <a:off x="1072296" y="1460338"/>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042359A-CCC3-46F1-A3BD-25832AC4B0E3}"/>
              </a:ext>
            </a:extLst>
          </p:cNvPr>
          <p:cNvSpPr/>
          <p:nvPr/>
        </p:nvSpPr>
        <p:spPr>
          <a:xfrm>
            <a:off x="132080" y="3114442"/>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08A29A1-C544-463A-B631-A46CEBCA3C4E}"/>
              </a:ext>
            </a:extLst>
          </p:cNvPr>
          <p:cNvSpPr/>
          <p:nvPr/>
        </p:nvSpPr>
        <p:spPr>
          <a:xfrm>
            <a:off x="1109064" y="4914615"/>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Connector: Elbow 27">
            <a:extLst>
              <a:ext uri="{FF2B5EF4-FFF2-40B4-BE49-F238E27FC236}">
                <a16:creationId xmlns:a16="http://schemas.microsoft.com/office/drawing/2014/main" id="{95063D03-07DE-4F21-9786-8416A7A98A49}"/>
              </a:ext>
            </a:extLst>
          </p:cNvPr>
          <p:cNvCxnSpPr>
            <a:stCxn id="4" idx="3"/>
            <a:endCxn id="11" idx="0"/>
          </p:cNvCxnSpPr>
          <p:nvPr/>
        </p:nvCxnSpPr>
        <p:spPr>
          <a:xfrm>
            <a:off x="3674126" y="1880886"/>
            <a:ext cx="446094" cy="62939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670E314-4DD3-493C-BB94-5DF16D2F0D18}"/>
              </a:ext>
            </a:extLst>
          </p:cNvPr>
          <p:cNvCxnSpPr>
            <a:cxnSpLocks/>
            <a:stCxn id="5" idx="3"/>
          </p:cNvCxnSpPr>
          <p:nvPr/>
        </p:nvCxnSpPr>
        <p:spPr>
          <a:xfrm flipV="1">
            <a:off x="2725938" y="3480514"/>
            <a:ext cx="1042731" cy="22303"/>
          </a:xfrm>
          <a:prstGeom prst="bentConnector4">
            <a:avLst>
              <a:gd name="adj1" fmla="val 48930"/>
              <a:gd name="adj2" fmla="val -60543"/>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E316249-F6FF-4743-B27A-40CA7D99BC4E}"/>
              </a:ext>
            </a:extLst>
          </p:cNvPr>
          <p:cNvCxnSpPr>
            <a:cxnSpLocks/>
            <a:stCxn id="6" idx="3"/>
            <a:endCxn id="13" idx="3"/>
          </p:cNvCxnSpPr>
          <p:nvPr/>
        </p:nvCxnSpPr>
        <p:spPr>
          <a:xfrm flipV="1">
            <a:off x="3674125" y="4649676"/>
            <a:ext cx="431992" cy="661174"/>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A04EA9A-16DE-413C-A1E3-2C3F7A96ECA4}"/>
              </a:ext>
            </a:extLst>
          </p:cNvPr>
          <p:cNvCxnSpPr>
            <a:cxnSpLocks/>
            <a:stCxn id="17" idx="1"/>
            <a:endCxn id="14" idx="7"/>
          </p:cNvCxnSpPr>
          <p:nvPr/>
        </p:nvCxnSpPr>
        <p:spPr>
          <a:xfrm rot="10800000" flipV="1">
            <a:off x="6289185" y="1642666"/>
            <a:ext cx="605586" cy="78043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CC88580-DBC9-4FA2-9534-37BA8E7482FC}"/>
              </a:ext>
            </a:extLst>
          </p:cNvPr>
          <p:cNvCxnSpPr>
            <a:cxnSpLocks/>
            <a:stCxn id="18" idx="1"/>
            <a:endCxn id="15" idx="4"/>
          </p:cNvCxnSpPr>
          <p:nvPr/>
        </p:nvCxnSpPr>
        <p:spPr>
          <a:xfrm rot="10800000">
            <a:off x="6684289" y="3114443"/>
            <a:ext cx="423842" cy="44507"/>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73AC286-DD0C-45A6-97B9-DFFD16A34C61}"/>
              </a:ext>
            </a:extLst>
          </p:cNvPr>
          <p:cNvSpPr/>
          <p:nvPr/>
        </p:nvSpPr>
        <p:spPr>
          <a:xfrm>
            <a:off x="6620561" y="3875035"/>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Connector: Elbow 57">
            <a:extLst>
              <a:ext uri="{FF2B5EF4-FFF2-40B4-BE49-F238E27FC236}">
                <a16:creationId xmlns:a16="http://schemas.microsoft.com/office/drawing/2014/main" id="{346B526B-2AA5-4A06-B87E-B8B5E43F7500}"/>
              </a:ext>
            </a:extLst>
          </p:cNvPr>
          <p:cNvCxnSpPr>
            <a:cxnSpLocks/>
            <a:stCxn id="19" idx="1"/>
            <a:endCxn id="56" idx="3"/>
          </p:cNvCxnSpPr>
          <p:nvPr/>
        </p:nvCxnSpPr>
        <p:spPr>
          <a:xfrm rot="10800000">
            <a:off x="6642880" y="4005118"/>
            <a:ext cx="291671" cy="54379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B91056D-8196-469B-821B-3AC01E68ECF9}"/>
              </a:ext>
            </a:extLst>
          </p:cNvPr>
          <p:cNvCxnSpPr>
            <a:cxnSpLocks/>
            <a:stCxn id="20" idx="1"/>
            <a:endCxn id="16" idx="4"/>
          </p:cNvCxnSpPr>
          <p:nvPr/>
        </p:nvCxnSpPr>
        <p:spPr>
          <a:xfrm rot="10800000">
            <a:off x="6168105" y="4790953"/>
            <a:ext cx="439985" cy="1209910"/>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1522F20-DE0C-43BB-BF9B-CD488BBA6909}"/>
              </a:ext>
            </a:extLst>
          </p:cNvPr>
          <p:cNvSpPr txBox="1"/>
          <p:nvPr/>
        </p:nvSpPr>
        <p:spPr>
          <a:xfrm>
            <a:off x="4473842" y="3394351"/>
            <a:ext cx="1562223" cy="369332"/>
          </a:xfrm>
          <a:prstGeom prst="rect">
            <a:avLst/>
          </a:prstGeom>
          <a:noFill/>
        </p:spPr>
        <p:txBody>
          <a:bodyPr wrap="none" rtlCol="0">
            <a:spAutoFit/>
          </a:bodyPr>
          <a:lstStyle/>
          <a:p>
            <a:r>
              <a:rPr lang="en-IN" b="1" dirty="0">
                <a:solidFill>
                  <a:srgbClr val="0070C0"/>
                </a:solidFill>
              </a:rPr>
              <a:t>INTEGRATION</a:t>
            </a:r>
          </a:p>
        </p:txBody>
      </p:sp>
      <p:sp>
        <p:nvSpPr>
          <p:cNvPr id="67" name="Rectangle: Rounded Corners 66">
            <a:extLst>
              <a:ext uri="{FF2B5EF4-FFF2-40B4-BE49-F238E27FC236}">
                <a16:creationId xmlns:a16="http://schemas.microsoft.com/office/drawing/2014/main" id="{6FD98334-20D6-4056-86B0-C10043A6ADFD}"/>
              </a:ext>
            </a:extLst>
          </p:cNvPr>
          <p:cNvSpPr/>
          <p:nvPr/>
        </p:nvSpPr>
        <p:spPr>
          <a:xfrm>
            <a:off x="7650480" y="983851"/>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Engagement</a:t>
            </a:r>
          </a:p>
        </p:txBody>
      </p:sp>
      <p:sp>
        <p:nvSpPr>
          <p:cNvPr id="68" name="Rectangle: Rounded Corners 67">
            <a:extLst>
              <a:ext uri="{FF2B5EF4-FFF2-40B4-BE49-F238E27FC236}">
                <a16:creationId xmlns:a16="http://schemas.microsoft.com/office/drawing/2014/main" id="{8BDEFD6D-7637-4F48-A051-C1FEEFB44AE2}"/>
              </a:ext>
            </a:extLst>
          </p:cNvPr>
          <p:cNvSpPr/>
          <p:nvPr/>
        </p:nvSpPr>
        <p:spPr>
          <a:xfrm>
            <a:off x="7893607" y="2510279"/>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Records</a:t>
            </a:r>
          </a:p>
        </p:txBody>
      </p:sp>
      <p:sp>
        <p:nvSpPr>
          <p:cNvPr id="69" name="Rectangle: Rounded Corners 68">
            <a:extLst>
              <a:ext uri="{FF2B5EF4-FFF2-40B4-BE49-F238E27FC236}">
                <a16:creationId xmlns:a16="http://schemas.microsoft.com/office/drawing/2014/main" id="{287A4009-D6D0-4BDF-BB42-81D2739D36D0}"/>
              </a:ext>
            </a:extLst>
          </p:cNvPr>
          <p:cNvSpPr/>
          <p:nvPr/>
        </p:nvSpPr>
        <p:spPr>
          <a:xfrm>
            <a:off x="7798862" y="3938395"/>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Assurance</a:t>
            </a:r>
          </a:p>
        </p:txBody>
      </p:sp>
      <p:sp>
        <p:nvSpPr>
          <p:cNvPr id="70" name="Rectangle: Rounded Corners 69">
            <a:extLst>
              <a:ext uri="{FF2B5EF4-FFF2-40B4-BE49-F238E27FC236}">
                <a16:creationId xmlns:a16="http://schemas.microsoft.com/office/drawing/2014/main" id="{52C80368-1EAA-4D40-A060-EC7AFE18188B}"/>
              </a:ext>
            </a:extLst>
          </p:cNvPr>
          <p:cNvSpPr/>
          <p:nvPr/>
        </p:nvSpPr>
        <p:spPr>
          <a:xfrm>
            <a:off x="7414986" y="5378201"/>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that do</a:t>
            </a:r>
          </a:p>
        </p:txBody>
      </p:sp>
      <p:cxnSp>
        <p:nvCxnSpPr>
          <p:cNvPr id="72" name="Straight Connector 71">
            <a:extLst>
              <a:ext uri="{FF2B5EF4-FFF2-40B4-BE49-F238E27FC236}">
                <a16:creationId xmlns:a16="http://schemas.microsoft.com/office/drawing/2014/main" id="{F0E9E651-54E7-41C5-A3B3-D3021AB77955}"/>
              </a:ext>
            </a:extLst>
          </p:cNvPr>
          <p:cNvCxnSpPr/>
          <p:nvPr/>
        </p:nvCxnSpPr>
        <p:spPr>
          <a:xfrm>
            <a:off x="9192865" y="1460338"/>
            <a:ext cx="0" cy="420547"/>
          </a:xfrm>
          <a:prstGeom prst="line">
            <a:avLst/>
          </a:prstGeom>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F907209E-EE87-4BF7-B3E1-6516D6BD2C89}"/>
              </a:ext>
            </a:extLst>
          </p:cNvPr>
          <p:cNvCxnSpPr/>
          <p:nvPr/>
        </p:nvCxnSpPr>
        <p:spPr>
          <a:xfrm>
            <a:off x="9210389" y="4426286"/>
            <a:ext cx="0" cy="420547"/>
          </a:xfrm>
          <a:prstGeom prst="line">
            <a:avLst/>
          </a:prstGeom>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ED975F2C-AE2E-4027-A530-3641CE868A5B}"/>
              </a:ext>
            </a:extLst>
          </p:cNvPr>
          <p:cNvCxnSpPr/>
          <p:nvPr/>
        </p:nvCxnSpPr>
        <p:spPr>
          <a:xfrm>
            <a:off x="7765345" y="5870538"/>
            <a:ext cx="0" cy="420547"/>
          </a:xfrm>
          <a:prstGeom prst="line">
            <a:avLst/>
          </a:prstGeom>
        </p:spPr>
        <p:style>
          <a:lnRef idx="1">
            <a:schemeClr val="accent5"/>
          </a:lnRef>
          <a:fillRef idx="0">
            <a:schemeClr val="accent5"/>
          </a:fillRef>
          <a:effectRef idx="0">
            <a:schemeClr val="accent5"/>
          </a:effectRef>
          <a:fontRef idx="minor">
            <a:schemeClr val="tx1"/>
          </a:fontRef>
        </p:style>
      </p:cxnSp>
      <p:sp>
        <p:nvSpPr>
          <p:cNvPr id="76" name="TextBox 75">
            <a:extLst>
              <a:ext uri="{FF2B5EF4-FFF2-40B4-BE49-F238E27FC236}">
                <a16:creationId xmlns:a16="http://schemas.microsoft.com/office/drawing/2014/main" id="{7446A694-AF60-4936-9349-3ED6FD675C26}"/>
              </a:ext>
            </a:extLst>
          </p:cNvPr>
          <p:cNvSpPr txBox="1"/>
          <p:nvPr/>
        </p:nvSpPr>
        <p:spPr>
          <a:xfrm>
            <a:off x="1933017" y="1362834"/>
            <a:ext cx="393056" cy="307777"/>
          </a:xfrm>
          <a:prstGeom prst="rect">
            <a:avLst/>
          </a:prstGeom>
          <a:noFill/>
        </p:spPr>
        <p:txBody>
          <a:bodyPr wrap="none" rtlCol="0">
            <a:spAutoFit/>
          </a:bodyPr>
          <a:lstStyle/>
          <a:p>
            <a:r>
              <a:rPr lang="en-IN" sz="1400" b="1" dirty="0">
                <a:solidFill>
                  <a:schemeClr val="bg1"/>
                </a:solidFill>
              </a:rPr>
              <a:t>Do</a:t>
            </a:r>
          </a:p>
        </p:txBody>
      </p:sp>
      <p:sp>
        <p:nvSpPr>
          <p:cNvPr id="77" name="TextBox 76">
            <a:extLst>
              <a:ext uri="{FF2B5EF4-FFF2-40B4-BE49-F238E27FC236}">
                <a16:creationId xmlns:a16="http://schemas.microsoft.com/office/drawing/2014/main" id="{940F978E-64F8-452B-BA43-94458109785B}"/>
              </a:ext>
            </a:extLst>
          </p:cNvPr>
          <p:cNvSpPr txBox="1"/>
          <p:nvPr/>
        </p:nvSpPr>
        <p:spPr>
          <a:xfrm>
            <a:off x="910496" y="3005060"/>
            <a:ext cx="1029577" cy="307777"/>
          </a:xfrm>
          <a:prstGeom prst="rect">
            <a:avLst/>
          </a:prstGeom>
          <a:noFill/>
        </p:spPr>
        <p:txBody>
          <a:bodyPr wrap="none" rtlCol="0">
            <a:spAutoFit/>
          </a:bodyPr>
          <a:lstStyle/>
          <a:p>
            <a:r>
              <a:rPr lang="en-IN" sz="1400" b="1" dirty="0">
                <a:solidFill>
                  <a:schemeClr val="bg1"/>
                </a:solidFill>
              </a:rPr>
              <a:t>Think-learn</a:t>
            </a:r>
          </a:p>
        </p:txBody>
      </p:sp>
      <p:sp>
        <p:nvSpPr>
          <p:cNvPr id="78" name="TextBox 77">
            <a:extLst>
              <a:ext uri="{FF2B5EF4-FFF2-40B4-BE49-F238E27FC236}">
                <a16:creationId xmlns:a16="http://schemas.microsoft.com/office/drawing/2014/main" id="{74170188-D35B-43EC-8E53-984010B167D4}"/>
              </a:ext>
            </a:extLst>
          </p:cNvPr>
          <p:cNvSpPr txBox="1"/>
          <p:nvPr/>
        </p:nvSpPr>
        <p:spPr>
          <a:xfrm>
            <a:off x="1925798" y="4794668"/>
            <a:ext cx="729815" cy="307777"/>
          </a:xfrm>
          <a:prstGeom prst="rect">
            <a:avLst/>
          </a:prstGeom>
          <a:noFill/>
        </p:spPr>
        <p:txBody>
          <a:bodyPr wrap="none" rtlCol="0">
            <a:spAutoFit/>
          </a:bodyPr>
          <a:lstStyle/>
          <a:p>
            <a:r>
              <a:rPr lang="en-IN" sz="1400" b="1" dirty="0">
                <a:solidFill>
                  <a:schemeClr val="bg1"/>
                </a:solidFill>
              </a:rPr>
              <a:t>Interact</a:t>
            </a:r>
          </a:p>
        </p:txBody>
      </p:sp>
      <p:sp>
        <p:nvSpPr>
          <p:cNvPr id="79" name="TextBox 78">
            <a:extLst>
              <a:ext uri="{FF2B5EF4-FFF2-40B4-BE49-F238E27FC236}">
                <a16:creationId xmlns:a16="http://schemas.microsoft.com/office/drawing/2014/main" id="{4129B2DB-5C3C-4D80-8C06-E0775BDE1B6F}"/>
              </a:ext>
            </a:extLst>
          </p:cNvPr>
          <p:cNvSpPr txBox="1"/>
          <p:nvPr/>
        </p:nvSpPr>
        <p:spPr>
          <a:xfrm>
            <a:off x="1924016" y="1606280"/>
            <a:ext cx="1300228" cy="461665"/>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Automation</a:t>
            </a:r>
          </a:p>
          <a:p>
            <a:pPr marL="285750" indent="-285750">
              <a:buFont typeface="Arial" panose="020B0604020202020204" pitchFamily="34" charset="0"/>
              <a:buChar char="•"/>
            </a:pPr>
            <a:r>
              <a:rPr lang="en-IN" sz="1200" dirty="0">
                <a:solidFill>
                  <a:schemeClr val="accent1">
                    <a:lumMod val="50000"/>
                  </a:schemeClr>
                </a:solidFill>
              </a:rPr>
              <a:t>Orchestration</a:t>
            </a:r>
            <a:endParaRPr lang="en-IN" sz="1400" dirty="0">
              <a:solidFill>
                <a:schemeClr val="accent1">
                  <a:lumMod val="50000"/>
                </a:schemeClr>
              </a:solidFill>
            </a:endParaRPr>
          </a:p>
        </p:txBody>
      </p:sp>
      <p:sp>
        <p:nvSpPr>
          <p:cNvPr id="80" name="TextBox 79">
            <a:extLst>
              <a:ext uri="{FF2B5EF4-FFF2-40B4-BE49-F238E27FC236}">
                <a16:creationId xmlns:a16="http://schemas.microsoft.com/office/drawing/2014/main" id="{3E52780E-AB37-4766-87DC-C067A33456AE}"/>
              </a:ext>
            </a:extLst>
          </p:cNvPr>
          <p:cNvSpPr txBox="1"/>
          <p:nvPr/>
        </p:nvSpPr>
        <p:spPr>
          <a:xfrm>
            <a:off x="904211" y="3189831"/>
            <a:ext cx="1617751" cy="830997"/>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Anomaly Detection</a:t>
            </a:r>
          </a:p>
          <a:p>
            <a:pPr marL="285750" indent="-285750">
              <a:buFont typeface="Arial" panose="020B0604020202020204" pitchFamily="34" charset="0"/>
              <a:buChar char="•"/>
            </a:pPr>
            <a:r>
              <a:rPr lang="en-IN" sz="1200" dirty="0">
                <a:solidFill>
                  <a:schemeClr val="accent1">
                    <a:lumMod val="50000"/>
                  </a:schemeClr>
                </a:solidFill>
              </a:rPr>
              <a:t>Machine Learning</a:t>
            </a:r>
          </a:p>
          <a:p>
            <a:pPr marL="285750" indent="-285750">
              <a:buFont typeface="Arial" panose="020B0604020202020204" pitchFamily="34" charset="0"/>
              <a:buChar char="•"/>
            </a:pPr>
            <a:r>
              <a:rPr lang="en-IN" sz="1200" dirty="0">
                <a:solidFill>
                  <a:schemeClr val="accent1">
                    <a:lumMod val="50000"/>
                  </a:schemeClr>
                </a:solidFill>
              </a:rPr>
              <a:t>Policies</a:t>
            </a:r>
          </a:p>
          <a:p>
            <a:pPr marL="285750" indent="-285750">
              <a:buFont typeface="Arial" panose="020B0604020202020204" pitchFamily="34" charset="0"/>
              <a:buChar char="•"/>
            </a:pPr>
            <a:r>
              <a:rPr lang="en-IN" sz="1200" dirty="0">
                <a:solidFill>
                  <a:schemeClr val="accent1">
                    <a:lumMod val="50000"/>
                  </a:schemeClr>
                </a:solidFill>
              </a:rPr>
              <a:t>Outage prediction</a:t>
            </a:r>
          </a:p>
        </p:txBody>
      </p:sp>
      <p:sp>
        <p:nvSpPr>
          <p:cNvPr id="81" name="TextBox 80">
            <a:extLst>
              <a:ext uri="{FF2B5EF4-FFF2-40B4-BE49-F238E27FC236}">
                <a16:creationId xmlns:a16="http://schemas.microsoft.com/office/drawing/2014/main" id="{798960CB-4AC4-4676-98DB-A00387A77D69}"/>
              </a:ext>
            </a:extLst>
          </p:cNvPr>
          <p:cNvSpPr txBox="1"/>
          <p:nvPr/>
        </p:nvSpPr>
        <p:spPr>
          <a:xfrm>
            <a:off x="1896501" y="5039541"/>
            <a:ext cx="1311706" cy="830997"/>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Collaboration</a:t>
            </a:r>
          </a:p>
          <a:p>
            <a:pPr marL="285750" indent="-285750">
              <a:buFont typeface="Arial" panose="020B0604020202020204" pitchFamily="34" charset="0"/>
              <a:buChar char="•"/>
            </a:pPr>
            <a:r>
              <a:rPr lang="en-IN" sz="1200" dirty="0">
                <a:solidFill>
                  <a:schemeClr val="accent1">
                    <a:lumMod val="50000"/>
                  </a:schemeClr>
                </a:solidFill>
              </a:rPr>
              <a:t>Notification</a:t>
            </a:r>
          </a:p>
          <a:p>
            <a:pPr marL="285750" indent="-285750">
              <a:buFont typeface="Arial" panose="020B0604020202020204" pitchFamily="34" charset="0"/>
              <a:buChar char="•"/>
            </a:pPr>
            <a:r>
              <a:rPr lang="en-IN" sz="1200" dirty="0">
                <a:solidFill>
                  <a:schemeClr val="accent1">
                    <a:lumMod val="50000"/>
                  </a:schemeClr>
                </a:solidFill>
              </a:rPr>
              <a:t>Chat Ops</a:t>
            </a:r>
          </a:p>
          <a:p>
            <a:pPr marL="285750" indent="-285750">
              <a:buFont typeface="Arial" panose="020B0604020202020204" pitchFamily="34" charset="0"/>
              <a:buChar char="•"/>
            </a:pPr>
            <a:r>
              <a:rPr lang="en-IN" sz="1200" dirty="0">
                <a:solidFill>
                  <a:schemeClr val="accent1">
                    <a:lumMod val="50000"/>
                  </a:schemeClr>
                </a:solidFill>
              </a:rPr>
              <a:t>Log Analysis</a:t>
            </a:r>
          </a:p>
        </p:txBody>
      </p:sp>
      <p:pic>
        <p:nvPicPr>
          <p:cNvPr id="83" name="Picture 82">
            <a:extLst>
              <a:ext uri="{FF2B5EF4-FFF2-40B4-BE49-F238E27FC236}">
                <a16:creationId xmlns:a16="http://schemas.microsoft.com/office/drawing/2014/main" id="{1FD04836-7B6E-4BC8-BDCB-B05DADEE9DC6}"/>
              </a:ext>
            </a:extLst>
          </p:cNvPr>
          <p:cNvPicPr>
            <a:picLocks noChangeAspect="1"/>
          </p:cNvPicPr>
          <p:nvPr/>
        </p:nvPicPr>
        <p:blipFill>
          <a:blip r:embed="rId2"/>
          <a:stretch>
            <a:fillRect/>
          </a:stretch>
        </p:blipFill>
        <p:spPr>
          <a:xfrm>
            <a:off x="7160306" y="1512596"/>
            <a:ext cx="1761803" cy="418429"/>
          </a:xfrm>
          <a:prstGeom prst="rect">
            <a:avLst/>
          </a:prstGeom>
        </p:spPr>
      </p:pic>
      <p:pic>
        <p:nvPicPr>
          <p:cNvPr id="85" name="Picture 84">
            <a:extLst>
              <a:ext uri="{FF2B5EF4-FFF2-40B4-BE49-F238E27FC236}">
                <a16:creationId xmlns:a16="http://schemas.microsoft.com/office/drawing/2014/main" id="{45DE29AE-EF2E-4387-8CEA-62206891ACD2}"/>
              </a:ext>
            </a:extLst>
          </p:cNvPr>
          <p:cNvPicPr>
            <a:picLocks noChangeAspect="1"/>
          </p:cNvPicPr>
          <p:nvPr/>
        </p:nvPicPr>
        <p:blipFill>
          <a:blip r:embed="rId3"/>
          <a:stretch>
            <a:fillRect/>
          </a:stretch>
        </p:blipFill>
        <p:spPr>
          <a:xfrm>
            <a:off x="9734377" y="1547463"/>
            <a:ext cx="962159" cy="333422"/>
          </a:xfrm>
          <a:prstGeom prst="rect">
            <a:avLst/>
          </a:prstGeom>
        </p:spPr>
      </p:pic>
      <p:sp>
        <p:nvSpPr>
          <p:cNvPr id="86" name="TextBox 85">
            <a:extLst>
              <a:ext uri="{FF2B5EF4-FFF2-40B4-BE49-F238E27FC236}">
                <a16:creationId xmlns:a16="http://schemas.microsoft.com/office/drawing/2014/main" id="{D26478C3-F3A0-4700-BA39-632E4FD29611}"/>
              </a:ext>
            </a:extLst>
          </p:cNvPr>
          <p:cNvSpPr txBox="1"/>
          <p:nvPr/>
        </p:nvSpPr>
        <p:spPr>
          <a:xfrm>
            <a:off x="7108131" y="1258375"/>
            <a:ext cx="1185324" cy="307777"/>
          </a:xfrm>
          <a:prstGeom prst="rect">
            <a:avLst/>
          </a:prstGeom>
          <a:noFill/>
        </p:spPr>
        <p:txBody>
          <a:bodyPr wrap="none" rtlCol="0">
            <a:spAutoFit/>
          </a:bodyPr>
          <a:lstStyle/>
          <a:p>
            <a:r>
              <a:rPr lang="en-IN" sz="1400" b="1" dirty="0">
                <a:solidFill>
                  <a:schemeClr val="bg1">
                    <a:lumMod val="75000"/>
                    <a:lumOff val="25000"/>
                  </a:schemeClr>
                </a:solidFill>
              </a:rPr>
              <a:t>Chat Systems</a:t>
            </a:r>
          </a:p>
        </p:txBody>
      </p:sp>
      <p:sp>
        <p:nvSpPr>
          <p:cNvPr id="87" name="TextBox 86">
            <a:extLst>
              <a:ext uri="{FF2B5EF4-FFF2-40B4-BE49-F238E27FC236}">
                <a16:creationId xmlns:a16="http://schemas.microsoft.com/office/drawing/2014/main" id="{1B6F697B-AD15-42ED-9442-2DE4AE4EBC1A}"/>
              </a:ext>
            </a:extLst>
          </p:cNvPr>
          <p:cNvSpPr txBox="1"/>
          <p:nvPr/>
        </p:nvSpPr>
        <p:spPr>
          <a:xfrm>
            <a:off x="9660164" y="1260189"/>
            <a:ext cx="1258678" cy="307777"/>
          </a:xfrm>
          <a:prstGeom prst="rect">
            <a:avLst/>
          </a:prstGeom>
          <a:noFill/>
        </p:spPr>
        <p:txBody>
          <a:bodyPr wrap="none" rtlCol="0">
            <a:spAutoFit/>
          </a:bodyPr>
          <a:lstStyle/>
          <a:p>
            <a:r>
              <a:rPr lang="en-IN" sz="1400" b="1" dirty="0">
                <a:solidFill>
                  <a:schemeClr val="bg1">
                    <a:lumMod val="75000"/>
                    <a:lumOff val="25000"/>
                  </a:schemeClr>
                </a:solidFill>
              </a:rPr>
              <a:t>Email Systems</a:t>
            </a:r>
          </a:p>
        </p:txBody>
      </p:sp>
      <p:pic>
        <p:nvPicPr>
          <p:cNvPr id="89" name="Picture 88">
            <a:extLst>
              <a:ext uri="{FF2B5EF4-FFF2-40B4-BE49-F238E27FC236}">
                <a16:creationId xmlns:a16="http://schemas.microsoft.com/office/drawing/2014/main" id="{C448DFBA-1A4E-416C-A86F-02AB7522F5D4}"/>
              </a:ext>
            </a:extLst>
          </p:cNvPr>
          <p:cNvPicPr>
            <a:picLocks noChangeAspect="1"/>
          </p:cNvPicPr>
          <p:nvPr/>
        </p:nvPicPr>
        <p:blipFill>
          <a:blip r:embed="rId4"/>
          <a:stretch>
            <a:fillRect/>
          </a:stretch>
        </p:blipFill>
        <p:spPr>
          <a:xfrm>
            <a:off x="8922109" y="3191448"/>
            <a:ext cx="514422" cy="342948"/>
          </a:xfrm>
          <a:prstGeom prst="rect">
            <a:avLst/>
          </a:prstGeom>
        </p:spPr>
      </p:pic>
      <p:sp>
        <p:nvSpPr>
          <p:cNvPr id="90" name="TextBox 89">
            <a:extLst>
              <a:ext uri="{FF2B5EF4-FFF2-40B4-BE49-F238E27FC236}">
                <a16:creationId xmlns:a16="http://schemas.microsoft.com/office/drawing/2014/main" id="{FE4E955E-7737-496A-A33D-1FA233BFEA4C}"/>
              </a:ext>
            </a:extLst>
          </p:cNvPr>
          <p:cNvSpPr txBox="1"/>
          <p:nvPr/>
        </p:nvSpPr>
        <p:spPr>
          <a:xfrm>
            <a:off x="8461174" y="2895971"/>
            <a:ext cx="1403846" cy="307777"/>
          </a:xfrm>
          <a:prstGeom prst="rect">
            <a:avLst/>
          </a:prstGeom>
          <a:noFill/>
        </p:spPr>
        <p:txBody>
          <a:bodyPr wrap="none" rtlCol="0">
            <a:spAutoFit/>
          </a:bodyPr>
          <a:lstStyle/>
          <a:p>
            <a:r>
              <a:rPr lang="en-IN" sz="1400" b="1" dirty="0">
                <a:solidFill>
                  <a:schemeClr val="bg1">
                    <a:lumMod val="75000"/>
                    <a:lumOff val="25000"/>
                  </a:schemeClr>
                </a:solidFill>
              </a:rPr>
              <a:t>ITSM Integration</a:t>
            </a:r>
          </a:p>
        </p:txBody>
      </p:sp>
      <p:pic>
        <p:nvPicPr>
          <p:cNvPr id="92" name="Picture 91">
            <a:extLst>
              <a:ext uri="{FF2B5EF4-FFF2-40B4-BE49-F238E27FC236}">
                <a16:creationId xmlns:a16="http://schemas.microsoft.com/office/drawing/2014/main" id="{23AEAEC7-D497-437B-9AFE-497ED0B13FAB}"/>
              </a:ext>
            </a:extLst>
          </p:cNvPr>
          <p:cNvPicPr>
            <a:picLocks noChangeAspect="1"/>
          </p:cNvPicPr>
          <p:nvPr/>
        </p:nvPicPr>
        <p:blipFill>
          <a:blip r:embed="rId5"/>
          <a:stretch>
            <a:fillRect/>
          </a:stretch>
        </p:blipFill>
        <p:spPr>
          <a:xfrm>
            <a:off x="7249897" y="4569094"/>
            <a:ext cx="284009" cy="281928"/>
          </a:xfrm>
          <a:prstGeom prst="rect">
            <a:avLst/>
          </a:prstGeom>
        </p:spPr>
      </p:pic>
      <p:sp>
        <p:nvSpPr>
          <p:cNvPr id="93" name="TextBox 92">
            <a:extLst>
              <a:ext uri="{FF2B5EF4-FFF2-40B4-BE49-F238E27FC236}">
                <a16:creationId xmlns:a16="http://schemas.microsoft.com/office/drawing/2014/main" id="{7FB0BB92-6372-4848-B59E-50FC4B3EF911}"/>
              </a:ext>
            </a:extLst>
          </p:cNvPr>
          <p:cNvSpPr txBox="1"/>
          <p:nvPr/>
        </p:nvSpPr>
        <p:spPr>
          <a:xfrm>
            <a:off x="7130634" y="4235770"/>
            <a:ext cx="1653017" cy="307777"/>
          </a:xfrm>
          <a:prstGeom prst="rect">
            <a:avLst/>
          </a:prstGeom>
          <a:noFill/>
        </p:spPr>
        <p:txBody>
          <a:bodyPr wrap="none" rtlCol="0">
            <a:spAutoFit/>
          </a:bodyPr>
          <a:lstStyle/>
          <a:p>
            <a:r>
              <a:rPr lang="en-IN" sz="1400" b="1" dirty="0">
                <a:solidFill>
                  <a:schemeClr val="bg1">
                    <a:lumMod val="75000"/>
                    <a:lumOff val="25000"/>
                  </a:schemeClr>
                </a:solidFill>
              </a:rPr>
              <a:t>Monitoring Systems</a:t>
            </a:r>
          </a:p>
        </p:txBody>
      </p:sp>
      <p:pic>
        <p:nvPicPr>
          <p:cNvPr id="95" name="Picture 94">
            <a:extLst>
              <a:ext uri="{FF2B5EF4-FFF2-40B4-BE49-F238E27FC236}">
                <a16:creationId xmlns:a16="http://schemas.microsoft.com/office/drawing/2014/main" id="{7BD847EB-35C0-4865-B6DB-F1156B989AE0}"/>
              </a:ext>
            </a:extLst>
          </p:cNvPr>
          <p:cNvPicPr>
            <a:picLocks noChangeAspect="1"/>
          </p:cNvPicPr>
          <p:nvPr/>
        </p:nvPicPr>
        <p:blipFill>
          <a:blip r:embed="rId6"/>
          <a:stretch>
            <a:fillRect/>
          </a:stretch>
        </p:blipFill>
        <p:spPr>
          <a:xfrm>
            <a:off x="9311479" y="4476353"/>
            <a:ext cx="2000529" cy="523948"/>
          </a:xfrm>
          <a:prstGeom prst="rect">
            <a:avLst/>
          </a:prstGeom>
        </p:spPr>
      </p:pic>
      <p:sp>
        <p:nvSpPr>
          <p:cNvPr id="96" name="TextBox 95">
            <a:extLst>
              <a:ext uri="{FF2B5EF4-FFF2-40B4-BE49-F238E27FC236}">
                <a16:creationId xmlns:a16="http://schemas.microsoft.com/office/drawing/2014/main" id="{6D8124A2-FB89-4AAE-8177-33739875A624}"/>
              </a:ext>
            </a:extLst>
          </p:cNvPr>
          <p:cNvSpPr txBox="1"/>
          <p:nvPr/>
        </p:nvSpPr>
        <p:spPr>
          <a:xfrm>
            <a:off x="9388947" y="4235770"/>
            <a:ext cx="1918539" cy="307777"/>
          </a:xfrm>
          <a:prstGeom prst="rect">
            <a:avLst/>
          </a:prstGeom>
          <a:noFill/>
        </p:spPr>
        <p:txBody>
          <a:bodyPr wrap="none" rtlCol="0">
            <a:spAutoFit/>
          </a:bodyPr>
          <a:lstStyle/>
          <a:p>
            <a:r>
              <a:rPr lang="en-IN" sz="1400" b="1" dirty="0">
                <a:solidFill>
                  <a:schemeClr val="bg1">
                    <a:lumMod val="75000"/>
                    <a:lumOff val="25000"/>
                  </a:schemeClr>
                </a:solidFill>
              </a:rPr>
              <a:t>Password Vault System</a:t>
            </a:r>
          </a:p>
        </p:txBody>
      </p:sp>
      <p:pic>
        <p:nvPicPr>
          <p:cNvPr id="98" name="Picture 97">
            <a:extLst>
              <a:ext uri="{FF2B5EF4-FFF2-40B4-BE49-F238E27FC236}">
                <a16:creationId xmlns:a16="http://schemas.microsoft.com/office/drawing/2014/main" id="{62F0EECD-1944-4EBB-A683-1289961FAD29}"/>
              </a:ext>
            </a:extLst>
          </p:cNvPr>
          <p:cNvPicPr>
            <a:picLocks noChangeAspect="1"/>
          </p:cNvPicPr>
          <p:nvPr/>
        </p:nvPicPr>
        <p:blipFill>
          <a:blip r:embed="rId7"/>
          <a:stretch>
            <a:fillRect/>
          </a:stretch>
        </p:blipFill>
        <p:spPr>
          <a:xfrm>
            <a:off x="7620268" y="4547138"/>
            <a:ext cx="1467958" cy="327561"/>
          </a:xfrm>
          <a:prstGeom prst="rect">
            <a:avLst/>
          </a:prstGeom>
        </p:spPr>
      </p:pic>
      <p:sp>
        <p:nvSpPr>
          <p:cNvPr id="100" name="TextBox 99">
            <a:extLst>
              <a:ext uri="{FF2B5EF4-FFF2-40B4-BE49-F238E27FC236}">
                <a16:creationId xmlns:a16="http://schemas.microsoft.com/office/drawing/2014/main" id="{5D6D5A83-E102-404A-867E-910888D881EE}"/>
              </a:ext>
            </a:extLst>
          </p:cNvPr>
          <p:cNvSpPr txBox="1"/>
          <p:nvPr/>
        </p:nvSpPr>
        <p:spPr>
          <a:xfrm>
            <a:off x="6642879" y="5797444"/>
            <a:ext cx="1111202" cy="523220"/>
          </a:xfrm>
          <a:prstGeom prst="rect">
            <a:avLst/>
          </a:prstGeom>
          <a:noFill/>
        </p:spPr>
        <p:txBody>
          <a:bodyPr wrap="none" rtlCol="0">
            <a:spAutoFit/>
          </a:bodyPr>
          <a:lstStyle/>
          <a:p>
            <a:pPr algn="ctr"/>
            <a:r>
              <a:rPr lang="en-IN" sz="1400" b="1" dirty="0">
                <a:solidFill>
                  <a:schemeClr val="bg1">
                    <a:lumMod val="75000"/>
                    <a:lumOff val="25000"/>
                  </a:schemeClr>
                </a:solidFill>
              </a:rPr>
              <a:t>Automation </a:t>
            </a:r>
          </a:p>
          <a:p>
            <a:pPr algn="ctr"/>
            <a:r>
              <a:rPr lang="en-IN" sz="1400" b="1" dirty="0">
                <a:solidFill>
                  <a:schemeClr val="bg1">
                    <a:lumMod val="75000"/>
                    <a:lumOff val="25000"/>
                  </a:schemeClr>
                </a:solidFill>
              </a:rPr>
              <a:t>Systems</a:t>
            </a:r>
          </a:p>
        </p:txBody>
      </p:sp>
      <p:pic>
        <p:nvPicPr>
          <p:cNvPr id="102" name="Picture 101">
            <a:extLst>
              <a:ext uri="{FF2B5EF4-FFF2-40B4-BE49-F238E27FC236}">
                <a16:creationId xmlns:a16="http://schemas.microsoft.com/office/drawing/2014/main" id="{D51513AC-1818-47BC-A3DB-88E1C252712F}"/>
              </a:ext>
            </a:extLst>
          </p:cNvPr>
          <p:cNvPicPr>
            <a:picLocks noChangeAspect="1"/>
          </p:cNvPicPr>
          <p:nvPr/>
        </p:nvPicPr>
        <p:blipFill>
          <a:blip r:embed="rId8"/>
          <a:stretch>
            <a:fillRect/>
          </a:stretch>
        </p:blipFill>
        <p:spPr>
          <a:xfrm>
            <a:off x="7893608" y="5930761"/>
            <a:ext cx="3025234" cy="349650"/>
          </a:xfrm>
          <a:prstGeom prst="rect">
            <a:avLst/>
          </a:prstGeom>
        </p:spPr>
      </p:pic>
      <p:pic>
        <p:nvPicPr>
          <p:cNvPr id="1026" name="Picture 2" descr="To Do List Svg Png Icon Free Download (#532951) - OnlineWebFonts.COM">
            <a:extLst>
              <a:ext uri="{FF2B5EF4-FFF2-40B4-BE49-F238E27FC236}">
                <a16:creationId xmlns:a16="http://schemas.microsoft.com/office/drawing/2014/main" id="{7A2F894A-3E36-462E-AD5E-22C83C85FA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0503" y="1668512"/>
            <a:ext cx="341344" cy="3643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Text&#10;&#10;Description automatically generated with low confidence">
            <a:extLst>
              <a:ext uri="{FF2B5EF4-FFF2-40B4-BE49-F238E27FC236}">
                <a16:creationId xmlns:a16="http://schemas.microsoft.com/office/drawing/2014/main" id="{0AE99069-95D7-4F8A-A642-0AC4BA64E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2761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7" name="Rectangle: Single Corner Snipped 6">
            <a:extLst>
              <a:ext uri="{FF2B5EF4-FFF2-40B4-BE49-F238E27FC236}">
                <a16:creationId xmlns:a16="http://schemas.microsoft.com/office/drawing/2014/main" id="{6F5CC726-BE2C-44AE-AC0D-9D5380D1E358}"/>
              </a:ext>
            </a:extLst>
          </p:cNvPr>
          <p:cNvSpPr/>
          <p:nvPr/>
        </p:nvSpPr>
        <p:spPr>
          <a:xfrm>
            <a:off x="1162050" y="990600"/>
            <a:ext cx="4562475" cy="733425"/>
          </a:xfrm>
          <a:prstGeom prst="snip1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solidFill>
              </a:rPr>
              <a:t>LIMITATIONS</a:t>
            </a:r>
          </a:p>
        </p:txBody>
      </p:sp>
      <p:sp>
        <p:nvSpPr>
          <p:cNvPr id="8" name="Rectangle: Single Corner Snipped 7">
            <a:extLst>
              <a:ext uri="{FF2B5EF4-FFF2-40B4-BE49-F238E27FC236}">
                <a16:creationId xmlns:a16="http://schemas.microsoft.com/office/drawing/2014/main" id="{AFC3945A-6ADB-4A96-BE31-CCA5BBBC8EBA}"/>
              </a:ext>
            </a:extLst>
          </p:cNvPr>
          <p:cNvSpPr/>
          <p:nvPr/>
        </p:nvSpPr>
        <p:spPr>
          <a:xfrm>
            <a:off x="5905499" y="990600"/>
            <a:ext cx="4562475" cy="733425"/>
          </a:xfrm>
          <a:prstGeom prst="snip1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rPr>
              <a:t>CONSIDERATIONS</a:t>
            </a:r>
            <a:endParaRPr lang="en-IN" b="1" dirty="0">
              <a:solidFill>
                <a:schemeClr val="bg2"/>
              </a:solidFill>
            </a:endParaRPr>
          </a:p>
        </p:txBody>
      </p:sp>
      <p:sp>
        <p:nvSpPr>
          <p:cNvPr id="11" name="Isosceles Triangle 10">
            <a:extLst>
              <a:ext uri="{FF2B5EF4-FFF2-40B4-BE49-F238E27FC236}">
                <a16:creationId xmlns:a16="http://schemas.microsoft.com/office/drawing/2014/main" id="{126EBDA9-D179-4613-B228-50BCCB66F24F}"/>
              </a:ext>
            </a:extLst>
          </p:cNvPr>
          <p:cNvSpPr/>
          <p:nvPr/>
        </p:nvSpPr>
        <p:spPr>
          <a:xfrm rot="5024914">
            <a:off x="5562507" y="998780"/>
            <a:ext cx="185649" cy="137297"/>
          </a:xfrm>
          <a:prstGeom prst="triangle">
            <a:avLst>
              <a:gd name="adj" fmla="val 9619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62C7BFFA-ED4A-4964-BFDF-2B47977D6458}"/>
              </a:ext>
            </a:extLst>
          </p:cNvPr>
          <p:cNvSpPr/>
          <p:nvPr/>
        </p:nvSpPr>
        <p:spPr>
          <a:xfrm rot="5024914">
            <a:off x="10296801" y="998778"/>
            <a:ext cx="185649" cy="137297"/>
          </a:xfrm>
          <a:prstGeom prst="triangle">
            <a:avLst>
              <a:gd name="adj" fmla="val 9619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Top Corners One Rounded and One Snipped 13">
            <a:extLst>
              <a:ext uri="{FF2B5EF4-FFF2-40B4-BE49-F238E27FC236}">
                <a16:creationId xmlns:a16="http://schemas.microsoft.com/office/drawing/2014/main" id="{131ED3EB-7DBD-4365-8A15-E29A464AEE5D}"/>
              </a:ext>
            </a:extLst>
          </p:cNvPr>
          <p:cNvSpPr/>
          <p:nvPr/>
        </p:nvSpPr>
        <p:spPr>
          <a:xfrm rot="10800000" flipH="1">
            <a:off x="1171205" y="1819274"/>
            <a:ext cx="4562475" cy="4391025"/>
          </a:xfrm>
          <a:prstGeom prst="snipRoundRect">
            <a:avLst>
              <a:gd name="adj1" fmla="val 16667"/>
              <a:gd name="adj2" fmla="val 6255"/>
            </a:avLst>
          </a:prstGeom>
          <a:solidFill>
            <a:schemeClr val="accent6">
              <a:alpha val="53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5" name="Rectangle: Top Corners One Rounded and One Snipped 14">
            <a:extLst>
              <a:ext uri="{FF2B5EF4-FFF2-40B4-BE49-F238E27FC236}">
                <a16:creationId xmlns:a16="http://schemas.microsoft.com/office/drawing/2014/main" id="{6E97ACBB-35D2-4B6E-B5AC-81E5A4AD4E3C}"/>
              </a:ext>
            </a:extLst>
          </p:cNvPr>
          <p:cNvSpPr/>
          <p:nvPr/>
        </p:nvSpPr>
        <p:spPr>
          <a:xfrm rot="10800000" flipH="1">
            <a:off x="5895975" y="1819275"/>
            <a:ext cx="4562475" cy="4391025"/>
          </a:xfrm>
          <a:prstGeom prst="snipRoundRect">
            <a:avLst>
              <a:gd name="adj1" fmla="val 16667"/>
              <a:gd name="adj2" fmla="val 6255"/>
            </a:avLst>
          </a:prstGeom>
          <a:solidFill>
            <a:schemeClr val="accent6">
              <a:alpha val="53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DE2E01F1-DC0D-4CE3-9E23-947B6D3C2359}"/>
              </a:ext>
            </a:extLst>
          </p:cNvPr>
          <p:cNvSpPr/>
          <p:nvPr/>
        </p:nvSpPr>
        <p:spPr>
          <a:xfrm rot="6254284">
            <a:off x="5429309" y="5934487"/>
            <a:ext cx="375843" cy="229394"/>
          </a:xfrm>
          <a:prstGeom prst="triangle">
            <a:avLst>
              <a:gd name="adj" fmla="val 8795"/>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7" name="Isosceles Triangle 16">
            <a:extLst>
              <a:ext uri="{FF2B5EF4-FFF2-40B4-BE49-F238E27FC236}">
                <a16:creationId xmlns:a16="http://schemas.microsoft.com/office/drawing/2014/main" id="{B4185045-2447-4D7C-9537-456C0FA89E9D}"/>
              </a:ext>
            </a:extLst>
          </p:cNvPr>
          <p:cNvSpPr/>
          <p:nvPr/>
        </p:nvSpPr>
        <p:spPr>
          <a:xfrm rot="6254284">
            <a:off x="10113136" y="5934487"/>
            <a:ext cx="375843" cy="229394"/>
          </a:xfrm>
          <a:prstGeom prst="triangle">
            <a:avLst>
              <a:gd name="adj" fmla="val 8795"/>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FC32081-7FDA-45EA-BED2-EF7B493BC058}"/>
              </a:ext>
            </a:extLst>
          </p:cNvPr>
          <p:cNvSpPr txBox="1"/>
          <p:nvPr/>
        </p:nvSpPr>
        <p:spPr>
          <a:xfrm>
            <a:off x="1468585" y="2376122"/>
            <a:ext cx="3991252" cy="2862322"/>
          </a:xfrm>
          <a:prstGeom prst="rect">
            <a:avLst/>
          </a:prstGeom>
          <a:noFill/>
        </p:spPr>
        <p:txBody>
          <a:bodyPr wrap="square" rtlCol="0">
            <a:spAutoFit/>
          </a:bodyPr>
          <a:lstStyle/>
          <a:p>
            <a:r>
              <a:rPr lang="en-US" dirty="0">
                <a:solidFill>
                  <a:schemeClr val="bg2"/>
                </a:solidFill>
              </a:rPr>
              <a:t>Data Quality is a problem and further exploratory data analysis, and feature extraction was required.</a:t>
            </a:r>
          </a:p>
          <a:p>
            <a:endParaRPr lang="en-US" dirty="0">
              <a:solidFill>
                <a:schemeClr val="bg2"/>
              </a:solidFill>
            </a:endParaRPr>
          </a:p>
          <a:p>
            <a:r>
              <a:rPr lang="en-US" dirty="0">
                <a:solidFill>
                  <a:schemeClr val="bg2"/>
                </a:solidFill>
              </a:rPr>
              <a:t> One big relationship the word2vec model does not allow us to capture is implicit negative signals. These can be especially relevant for modeling a user’s journey. We have created a separate RASA NLU to perform this activity.</a:t>
            </a:r>
            <a:endParaRPr lang="en-IN" dirty="0">
              <a:solidFill>
                <a:schemeClr val="bg2"/>
              </a:solidFill>
            </a:endParaRPr>
          </a:p>
        </p:txBody>
      </p:sp>
      <p:sp>
        <p:nvSpPr>
          <p:cNvPr id="3" name="TextBox 2">
            <a:extLst>
              <a:ext uri="{FF2B5EF4-FFF2-40B4-BE49-F238E27FC236}">
                <a16:creationId xmlns:a16="http://schemas.microsoft.com/office/drawing/2014/main" id="{AF96F350-0578-4592-BAFB-A6BEA960F466}"/>
              </a:ext>
            </a:extLst>
          </p:cNvPr>
          <p:cNvSpPr txBox="1"/>
          <p:nvPr/>
        </p:nvSpPr>
        <p:spPr>
          <a:xfrm>
            <a:off x="6118564" y="2120890"/>
            <a:ext cx="4271061" cy="3416320"/>
          </a:xfrm>
          <a:prstGeom prst="rect">
            <a:avLst/>
          </a:prstGeom>
          <a:noFill/>
        </p:spPr>
        <p:txBody>
          <a:bodyPr wrap="square" rtlCol="0">
            <a:spAutoFit/>
          </a:bodyPr>
          <a:lstStyle/>
          <a:p>
            <a:r>
              <a:rPr lang="en-US" dirty="0">
                <a:solidFill>
                  <a:schemeClr val="bg2"/>
                </a:solidFill>
              </a:rPr>
              <a:t>The Final end-to end model based on </a:t>
            </a:r>
            <a:r>
              <a:rPr lang="en-US" dirty="0" err="1">
                <a:solidFill>
                  <a:schemeClr val="bg2"/>
                </a:solidFill>
              </a:rPr>
              <a:t>FastText</a:t>
            </a:r>
            <a:r>
              <a:rPr lang="en-US" dirty="0">
                <a:solidFill>
                  <a:schemeClr val="bg2"/>
                </a:solidFill>
              </a:rPr>
              <a:t> architecture gave an aggregated accuracy of 64.00%, and may be suitable for deployment. </a:t>
            </a:r>
          </a:p>
          <a:p>
            <a:endParaRPr lang="en-US" dirty="0">
              <a:solidFill>
                <a:schemeClr val="bg2"/>
              </a:solidFill>
            </a:endParaRPr>
          </a:p>
          <a:p>
            <a:r>
              <a:rPr lang="en-US" dirty="0">
                <a:solidFill>
                  <a:schemeClr val="bg2"/>
                </a:solidFill>
              </a:rPr>
              <a:t>For the design NLP based potential accident level prediction, exploration of classical machine learning models (SVM, Light GBM, LSTM and others), may be used to develop the model that would be effective for problems of both regression and classification. </a:t>
            </a:r>
            <a:endParaRPr lang="en-IN" dirty="0">
              <a:solidFill>
                <a:schemeClr val="bg2"/>
              </a:solidFill>
            </a:endParaRPr>
          </a:p>
        </p:txBody>
      </p:sp>
      <p:pic>
        <p:nvPicPr>
          <p:cNvPr id="13" name="Picture 12" descr="Text&#10;&#10;Description automatically generated with low confidence">
            <a:extLst>
              <a:ext uri="{FF2B5EF4-FFF2-40B4-BE49-F238E27FC236}">
                <a16:creationId xmlns:a16="http://schemas.microsoft.com/office/drawing/2014/main" id="{F342ECCE-FFA5-4CDF-B882-D18C8D322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87039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5306105" y="2844225"/>
            <a:ext cx="2026517" cy="584775"/>
          </a:xfrm>
          <a:prstGeom prst="rect">
            <a:avLst/>
          </a:prstGeom>
          <a:noFill/>
        </p:spPr>
        <p:txBody>
          <a:bodyPr wrap="none" rtlCol="0">
            <a:spAutoFit/>
          </a:bodyPr>
          <a:lstStyle/>
          <a:p>
            <a:pPr algn="ctr"/>
            <a:r>
              <a:rPr lang="en-IN" sz="3200" b="1" dirty="0"/>
              <a:t>References</a:t>
            </a:r>
          </a:p>
        </p:txBody>
      </p:sp>
      <p:pic>
        <p:nvPicPr>
          <p:cNvPr id="3" name="Picture 2" descr="Text&#10;&#10;Description automatically generated with low confidence">
            <a:extLst>
              <a:ext uri="{FF2B5EF4-FFF2-40B4-BE49-F238E27FC236}">
                <a16:creationId xmlns:a16="http://schemas.microsoft.com/office/drawing/2014/main" id="{E78B771E-C037-4403-B952-13ADF729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9798371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descr="Text&#10;&#10;Description automatically generated with low confidence">
            <a:extLst>
              <a:ext uri="{FF2B5EF4-FFF2-40B4-BE49-F238E27FC236}">
                <a16:creationId xmlns:a16="http://schemas.microsoft.com/office/drawing/2014/main" id="{F342ECCE-FFA5-4CDF-B882-D18C8D322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graphicFrame>
        <p:nvGraphicFramePr>
          <p:cNvPr id="4" name="Table 3">
            <a:extLst>
              <a:ext uri="{FF2B5EF4-FFF2-40B4-BE49-F238E27FC236}">
                <a16:creationId xmlns:a16="http://schemas.microsoft.com/office/drawing/2014/main" id="{0749406D-4F90-4112-A3D5-9B76D770B0C4}"/>
              </a:ext>
            </a:extLst>
          </p:cNvPr>
          <p:cNvGraphicFramePr>
            <a:graphicFrameLocks noGrp="1"/>
          </p:cNvGraphicFramePr>
          <p:nvPr>
            <p:extLst>
              <p:ext uri="{D42A27DB-BD31-4B8C-83A1-F6EECF244321}">
                <p14:modId xmlns:p14="http://schemas.microsoft.com/office/powerpoint/2010/main" val="2232309394"/>
              </p:ext>
            </p:extLst>
          </p:nvPr>
        </p:nvGraphicFramePr>
        <p:xfrm>
          <a:off x="966787" y="561974"/>
          <a:ext cx="10258426" cy="5495922"/>
        </p:xfrm>
        <a:graphic>
          <a:graphicData uri="http://schemas.openxmlformats.org/drawingml/2006/table">
            <a:tbl>
              <a:tblPr firstRow="1" firstCol="1" bandRow="1">
                <a:tableStyleId>{7DF18680-E054-41AD-8BC1-D1AEF772440D}</a:tableStyleId>
              </a:tblPr>
              <a:tblGrid>
                <a:gridCol w="939326">
                  <a:extLst>
                    <a:ext uri="{9D8B030D-6E8A-4147-A177-3AD203B41FA5}">
                      <a16:colId xmlns:a16="http://schemas.microsoft.com/office/drawing/2014/main" val="548048718"/>
                    </a:ext>
                  </a:extLst>
                </a:gridCol>
                <a:gridCol w="2829386">
                  <a:extLst>
                    <a:ext uri="{9D8B030D-6E8A-4147-A177-3AD203B41FA5}">
                      <a16:colId xmlns:a16="http://schemas.microsoft.com/office/drawing/2014/main" val="2214179096"/>
                    </a:ext>
                  </a:extLst>
                </a:gridCol>
                <a:gridCol w="6489714">
                  <a:extLst>
                    <a:ext uri="{9D8B030D-6E8A-4147-A177-3AD203B41FA5}">
                      <a16:colId xmlns:a16="http://schemas.microsoft.com/office/drawing/2014/main" val="1027880734"/>
                    </a:ext>
                  </a:extLst>
                </a:gridCol>
              </a:tblGrid>
              <a:tr h="305329">
                <a:tc>
                  <a:txBody>
                    <a:bodyPr/>
                    <a:lstStyle/>
                    <a:p>
                      <a:r>
                        <a:rPr lang="en-US" sz="1400">
                          <a:effectLst/>
                          <a:latin typeface="Calibri" panose="020F0502020204030204" pitchFamily="34" charset="0"/>
                          <a:cs typeface="Calibri" panose="020F0502020204030204" pitchFamily="34" charset="0"/>
                        </a:rPr>
                        <a:t>Sl no.</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Topic</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Link</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355435510"/>
                  </a:ext>
                </a:extLst>
              </a:tr>
              <a:tr h="305329">
                <a:tc>
                  <a:txBody>
                    <a:bodyPr/>
                    <a:lstStyle/>
                    <a:p>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RASA Installation</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https://rasa.com/docs/rasa-x/installation-and-setup/installation-guide/</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426049655"/>
                  </a:ext>
                </a:extLst>
              </a:tr>
              <a:tr h="305329">
                <a:tc>
                  <a:txBody>
                    <a:bodyPr/>
                    <a:lstStyle/>
                    <a:p>
                      <a:r>
                        <a:rPr lang="en-US" sz="1400">
                          <a:effectLst/>
                          <a:latin typeface="Calibri" panose="020F0502020204030204" pitchFamily="34" charset="0"/>
                          <a:cs typeface="Calibri" panose="020F0502020204030204" pitchFamily="34" charset="0"/>
                        </a:rPr>
                        <a:t>2</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RASA Slack INtegration</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https://rasa.com/docs/rasa/connectors/slack/</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3295892469"/>
                  </a:ext>
                </a:extLst>
              </a:tr>
              <a:tr h="305329">
                <a:tc>
                  <a:txBody>
                    <a:bodyPr/>
                    <a:lstStyle/>
                    <a:p>
                      <a:r>
                        <a:rPr lang="en-US" sz="1400">
                          <a:effectLst/>
                          <a:latin typeface="Calibri" panose="020F0502020204030204" pitchFamily="34" charset="0"/>
                          <a:cs typeface="Calibri" panose="020F0502020204030204" pitchFamily="34" charset="0"/>
                        </a:rPr>
                        <a:t>3</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HEROKU deplyment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rPr>
                        <a:t>https://blog.heroku.com/how-to-deploy-your-slack-bots-to-heroku</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094156051"/>
                  </a:ext>
                </a:extLst>
              </a:tr>
              <a:tr h="305329">
                <a:tc>
                  <a:txBody>
                    <a:bodyPr/>
                    <a:lstStyle/>
                    <a:p>
                      <a:r>
                        <a:rPr lang="en-US" sz="1400">
                          <a:effectLst/>
                          <a:latin typeface="Calibri" panose="020F0502020204030204" pitchFamily="34" charset="0"/>
                          <a:cs typeface="Calibri" panose="020F0502020204030204" pitchFamily="34" charset="0"/>
                        </a:rPr>
                        <a:t>4</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Local client server setup</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https://ngrok.com/docs</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934646070"/>
                  </a:ext>
                </a:extLst>
              </a:tr>
              <a:tr h="305329">
                <a:tc>
                  <a:txBody>
                    <a:bodyPr/>
                    <a:lstStyle/>
                    <a:p>
                      <a:r>
                        <a:rPr lang="en-US" sz="1400">
                          <a:effectLst/>
                          <a:latin typeface="Calibri" panose="020F0502020204030204" pitchFamily="34" charset="0"/>
                          <a:cs typeface="Calibri" panose="020F0502020204030204" pitchFamily="34" charset="0"/>
                        </a:rPr>
                        <a:t>5</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https://fasttext.cc/docs/en/support.html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817866327"/>
                  </a:ext>
                </a:extLst>
              </a:tr>
              <a:tr h="610658">
                <a:tc>
                  <a:txBody>
                    <a:bodyPr/>
                    <a:lstStyle/>
                    <a:p>
                      <a:r>
                        <a:rPr lang="en-US" sz="1400">
                          <a:effectLst/>
                          <a:latin typeface="Calibri" panose="020F0502020204030204" pitchFamily="34" charset="0"/>
                          <a:cs typeface="Calibri" panose="020F0502020204030204" pitchFamily="34" charset="0"/>
                        </a:rPr>
                        <a:t>6</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Creating WEB API</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https://programminghistorian.org/en/lessons/creating-apis-with-python-and-flask</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4102303644"/>
                  </a:ext>
                </a:extLst>
              </a:tr>
              <a:tr h="610658">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https://towardsdatascience.com/creating-restful-apis-using-flask-and-python-655bad51b24</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3742815289"/>
                  </a:ext>
                </a:extLst>
              </a:tr>
              <a:tr h="305329">
                <a:tc>
                  <a:txBody>
                    <a:bodyPr/>
                    <a:lstStyle/>
                    <a:p>
                      <a:r>
                        <a:rPr lang="en-US" sz="1400">
                          <a:effectLst/>
                          <a:latin typeface="Calibri" panose="020F0502020204030204" pitchFamily="34" charset="0"/>
                          <a:cs typeface="Calibri" panose="020F0502020204030204" pitchFamily="34" charset="0"/>
                        </a:rPr>
                        <a:t>7</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Training RASA NLU</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https://rasa.com/docs/rasa/tuning-your-model/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57579797"/>
                  </a:ext>
                </a:extLst>
              </a:tr>
              <a:tr h="610658">
                <a:tc>
                  <a:txBody>
                    <a:bodyPr/>
                    <a:lstStyle/>
                    <a:p>
                      <a:r>
                        <a:rPr lang="en-US" sz="1400">
                          <a:effectLst/>
                          <a:latin typeface="Calibri" panose="020F0502020204030204" pitchFamily="34" charset="0"/>
                          <a:cs typeface="Calibri" panose="020F0502020204030204" pitchFamily="34" charset="0"/>
                        </a:rPr>
                        <a:t>8</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Analytics inference</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https://www.kaggle.com/ihmstefanini/industrial-safety-and-health-analytics-database</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991967897"/>
                  </a:ext>
                </a:extLst>
              </a:tr>
              <a:tr h="610658">
                <a:tc>
                  <a:txBody>
                    <a:bodyPr/>
                    <a:lstStyle/>
                    <a:p>
                      <a:r>
                        <a:rPr lang="en-US" sz="1400">
                          <a:effectLst/>
                          <a:latin typeface="Calibri" panose="020F0502020204030204" pitchFamily="34" charset="0"/>
                          <a:cs typeface="Calibri" panose="020F0502020204030204" pitchFamily="34" charset="0"/>
                        </a:rPr>
                        <a:t>9</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Business inference for situational analysis</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http://eolss.net/Sample-Chapters/C16/E1-58-07.pdf</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715070154"/>
                  </a:ext>
                </a:extLst>
              </a:tr>
              <a:tr h="305329">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https://en.wikipedia.org/wiki/Industry_in_Brazil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127237009"/>
                  </a:ext>
                </a:extLst>
              </a:tr>
              <a:tr h="610658">
                <a:tc>
                  <a:txBody>
                    <a:bodyPr/>
                    <a:lstStyle/>
                    <a:p>
                      <a:r>
                        <a:rPr lang="en-US" sz="1400">
                          <a:effectLst/>
                          <a:latin typeface="Calibri" panose="020F0502020204030204" pitchFamily="34" charset="0"/>
                          <a:cs typeface="Calibri" panose="020F0502020204030204" pitchFamily="34" charset="0"/>
                        </a:rPr>
                        <a:t>10</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BI Solutions Study</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dirty="0">
                          <a:solidFill>
                            <a:schemeClr val="accent1">
                              <a:lumMod val="50000"/>
                            </a:schemeClr>
                          </a:solidFill>
                          <a:effectLst/>
                          <a:latin typeface="Calibri" panose="020F0502020204030204" pitchFamily="34" charset="0"/>
                          <a:cs typeface="Calibri" panose="020F0502020204030204" pitchFamily="34" charset="0"/>
                        </a:rPr>
                        <a:t>https://rasa.com/blog/building-bots-with-rasa-shiba-slack-hosted-interface-for-business-analytics/</a:t>
                      </a:r>
                      <a:endParaRPr lang="en-IN" sz="1400" i="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682331345"/>
                  </a:ext>
                </a:extLst>
              </a:tr>
            </a:tbl>
          </a:graphicData>
        </a:graphic>
      </p:graphicFrame>
    </p:spTree>
    <p:extLst>
      <p:ext uri="{BB962C8B-B14F-4D97-AF65-F5344CB8AC3E}">
        <p14:creationId xmlns:p14="http://schemas.microsoft.com/office/powerpoint/2010/main" val="841293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57782B-4F39-4463-A1C6-F71003AA1F8E}"/>
              </a:ext>
            </a:extLst>
          </p:cNvPr>
          <p:cNvSpPr txBox="1"/>
          <p:nvPr/>
        </p:nvSpPr>
        <p:spPr>
          <a:xfrm>
            <a:off x="7263494" y="970280"/>
            <a:ext cx="848309" cy="646331"/>
          </a:xfrm>
          <a:prstGeom prst="rect">
            <a:avLst/>
          </a:prstGeom>
          <a:noFill/>
        </p:spPr>
        <p:txBody>
          <a:bodyPr wrap="none" rtlCol="0">
            <a:spAutoFit/>
          </a:bodyPr>
          <a:lstStyle/>
          <a:p>
            <a:r>
              <a:rPr lang="en-IN" sz="3600" dirty="0"/>
              <a:t>SEE</a:t>
            </a:r>
          </a:p>
        </p:txBody>
      </p:sp>
      <p:sp>
        <p:nvSpPr>
          <p:cNvPr id="8" name="TextBox 7">
            <a:extLst>
              <a:ext uri="{FF2B5EF4-FFF2-40B4-BE49-F238E27FC236}">
                <a16:creationId xmlns:a16="http://schemas.microsoft.com/office/drawing/2014/main" id="{0F03D1BB-1C1B-4556-A6E7-2737886F13E1}"/>
              </a:ext>
            </a:extLst>
          </p:cNvPr>
          <p:cNvSpPr txBox="1"/>
          <p:nvPr/>
        </p:nvSpPr>
        <p:spPr>
          <a:xfrm>
            <a:off x="8341360" y="970279"/>
            <a:ext cx="996940" cy="646331"/>
          </a:xfrm>
          <a:prstGeom prst="rect">
            <a:avLst/>
          </a:prstGeom>
          <a:noFill/>
        </p:spPr>
        <p:txBody>
          <a:bodyPr wrap="none" rtlCol="0">
            <a:spAutoFit/>
          </a:bodyPr>
          <a:lstStyle/>
          <a:p>
            <a:r>
              <a:rPr lang="en-IN" sz="3600" dirty="0">
                <a:solidFill>
                  <a:schemeClr val="accent1">
                    <a:lumMod val="50000"/>
                  </a:schemeClr>
                </a:solidFill>
              </a:rPr>
              <a:t>YOU</a:t>
            </a:r>
          </a:p>
        </p:txBody>
      </p:sp>
      <p:pic>
        <p:nvPicPr>
          <p:cNvPr id="6" name="Picture 5" descr="Text&#10;&#10;Description automatically generated with low confidence">
            <a:extLst>
              <a:ext uri="{FF2B5EF4-FFF2-40B4-BE49-F238E27FC236}">
                <a16:creationId xmlns:a16="http://schemas.microsoft.com/office/drawing/2014/main" id="{75E76B40-5C47-4669-A98E-8328709CD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877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4FA899-88E7-45A9-B758-5396E3ADD1C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1"/>
                </a:solidFill>
                <a:latin typeface="Abadi" panose="020B0604020104020204" pitchFamily="34" charset="0"/>
              </a:rPr>
              <a:t>PROBLEM STATEMENT</a:t>
            </a:r>
            <a:endParaRPr lang="en-GB" sz="2400" b="1" dirty="0">
              <a:solidFill>
                <a:schemeClr val="bg1"/>
              </a:solidFill>
            </a:endParaRPr>
          </a:p>
        </p:txBody>
      </p:sp>
      <p:cxnSp>
        <p:nvCxnSpPr>
          <p:cNvPr id="6" name="Straight Connector 5">
            <a:extLst>
              <a:ext uri="{FF2B5EF4-FFF2-40B4-BE49-F238E27FC236}">
                <a16:creationId xmlns:a16="http://schemas.microsoft.com/office/drawing/2014/main" id="{A6B8C8F1-A6E3-4580-B860-39045882BADC}"/>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a:extLst>
              <a:ext uri="{FF2B5EF4-FFF2-40B4-BE49-F238E27FC236}">
                <a16:creationId xmlns:a16="http://schemas.microsoft.com/office/drawing/2014/main" id="{6641F0C3-6B37-40C2-85C9-FF1A444E9051}"/>
              </a:ext>
            </a:extLst>
          </p:cNvPr>
          <p:cNvSpPr/>
          <p:nvPr/>
        </p:nvSpPr>
        <p:spPr>
          <a:xfrm>
            <a:off x="1005840" y="1036319"/>
            <a:ext cx="10312400" cy="5373271"/>
          </a:xfrm>
          <a:prstGeom prst="snip2DiagRect">
            <a:avLst>
              <a:gd name="adj1" fmla="val 0"/>
              <a:gd name="adj2" fmla="val 5145"/>
            </a:avLst>
          </a:prstGeom>
          <a:solidFill>
            <a:schemeClr val="accent5">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400" dirty="0">
                <a:solidFill>
                  <a:schemeClr val="bg1"/>
                </a:solidFill>
                <a:effectLst/>
                <a:latin typeface="Calibri" panose="020F0502020204030204" pitchFamily="34" charset="0"/>
              </a:rPr>
              <a:t>For industries around the world, accidents in the workplace are of a major concern, since it affects the lives and wellbeing of their employees, contractors and their families and the industry faces loses in terms Of hospital charges, litigation fees, reputation and lost employee morale. Based on these facts is intended to build a chatbot that can highlight the safety risk as per the incident description to the professionals including: </a:t>
            </a:r>
          </a:p>
          <a:p>
            <a:pPr marL="0" marR="0">
              <a:spcBef>
                <a:spcPts val="0"/>
              </a:spcBef>
              <a:spcAft>
                <a:spcPts val="0"/>
              </a:spcAft>
            </a:pPr>
            <a:endParaRPr lang="en-US" sz="1400" dirty="0">
              <a:solidFill>
                <a:schemeClr val="bg1"/>
              </a:solidFill>
              <a:effectLst/>
              <a:latin typeface="Calibri" panose="020F0502020204030204" pitchFamily="34" charset="0"/>
            </a:endParaRP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Personnel from the safety and complaince team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Senior management from the plant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Personnel from other plants across the globe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Government and industrial safety groups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Anyone interested or doing research in industrial safety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Emergency health and safety teams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Fire safety and industrial hazard teams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General management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Other personnel requiring safety risk information </a:t>
            </a:r>
          </a:p>
          <a:p>
            <a:pPr lvl="1"/>
            <a:endParaRPr lang="en-US" sz="1400" dirty="0">
              <a:solidFill>
                <a:schemeClr val="bg1"/>
              </a:solidFill>
              <a:effectLst/>
              <a:latin typeface="Calibri" panose="020F0502020204030204" pitchFamily="34" charset="0"/>
            </a:endParaRPr>
          </a:p>
          <a:p>
            <a:pPr marL="0" marR="0">
              <a:spcBef>
                <a:spcPts val="0"/>
              </a:spcBef>
              <a:spcAft>
                <a:spcPts val="0"/>
              </a:spcAft>
            </a:pPr>
            <a:r>
              <a:rPr lang="en-US" sz="1400" dirty="0">
                <a:solidFill>
                  <a:schemeClr val="bg1"/>
                </a:solidFill>
                <a:effectLst/>
                <a:latin typeface="Calibri" panose="020F0502020204030204" pitchFamily="34" charset="0"/>
              </a:rPr>
              <a:t>so that these professionals Can: </a:t>
            </a:r>
          </a:p>
          <a:p>
            <a:pPr marL="0" marR="0">
              <a:spcBef>
                <a:spcPts val="0"/>
              </a:spcBef>
              <a:spcAft>
                <a:spcPts val="0"/>
              </a:spcAft>
            </a:pPr>
            <a:r>
              <a:rPr lang="en-US" sz="1400" dirty="0">
                <a:solidFill>
                  <a:schemeClr val="bg1"/>
                </a:solidFill>
                <a:effectLst/>
                <a:latin typeface="Calibri" panose="020F0502020204030204" pitchFamily="34" charset="0"/>
              </a:rPr>
              <a:t>Take preventive and proactive measures based on history, </a:t>
            </a:r>
            <a:r>
              <a:rPr lang="en-US" sz="1400" dirty="0">
                <a:solidFill>
                  <a:schemeClr val="bg1"/>
                </a:solidFill>
                <a:latin typeface="Calibri" panose="020F0502020204030204" pitchFamily="34" charset="0"/>
              </a:rPr>
              <a:t>r</a:t>
            </a:r>
            <a:r>
              <a:rPr lang="en-US" sz="1400" dirty="0">
                <a:solidFill>
                  <a:schemeClr val="bg1"/>
                </a:solidFill>
                <a:effectLst/>
                <a:latin typeface="Calibri" panose="020F0502020204030204" pitchFamily="34" charset="0"/>
              </a:rPr>
              <a:t>eact faster to employee satisfaction related to safety, </a:t>
            </a:r>
            <a:r>
              <a:rPr lang="en-US" sz="1400" dirty="0">
                <a:solidFill>
                  <a:schemeClr val="bg1"/>
                </a:solidFill>
                <a:latin typeface="Calibri" panose="020F0502020204030204" pitchFamily="34" charset="0"/>
              </a:rPr>
              <a:t>h</a:t>
            </a:r>
            <a:r>
              <a:rPr lang="en-US" sz="1400" dirty="0">
                <a:solidFill>
                  <a:schemeClr val="bg1"/>
                </a:solidFill>
                <a:effectLst/>
                <a:latin typeface="Calibri" panose="020F0502020204030204" pitchFamily="34" charset="0"/>
              </a:rPr>
              <a:t>elp position the equipment and machinery in a safe place where risk of potential accidents can be minimized, </a:t>
            </a:r>
            <a:r>
              <a:rPr lang="en-US" sz="1400" dirty="0">
                <a:solidFill>
                  <a:schemeClr val="bg1"/>
                </a:solidFill>
                <a:latin typeface="Calibri" panose="020F0502020204030204" pitchFamily="34" charset="0"/>
              </a:rPr>
              <a:t>g</a:t>
            </a:r>
            <a:r>
              <a:rPr lang="en-US" sz="1400" dirty="0">
                <a:solidFill>
                  <a:schemeClr val="bg1"/>
                </a:solidFill>
                <a:effectLst/>
                <a:latin typeface="Calibri" panose="020F0502020204030204" pitchFamily="34" charset="0"/>
              </a:rPr>
              <a:t>ain insights about safety in industries safety is paramount, </a:t>
            </a:r>
            <a:r>
              <a:rPr lang="en-US" sz="1400" dirty="0">
                <a:solidFill>
                  <a:schemeClr val="bg1"/>
                </a:solidFill>
                <a:latin typeface="Calibri" panose="020F0502020204030204" pitchFamily="34" charset="0"/>
              </a:rPr>
              <a:t>r</a:t>
            </a:r>
            <a:r>
              <a:rPr lang="en-US" sz="1400" dirty="0">
                <a:solidFill>
                  <a:schemeClr val="bg1"/>
                </a:solidFill>
                <a:effectLst/>
                <a:latin typeface="Calibri" panose="020F0502020204030204" pitchFamily="34" charset="0"/>
              </a:rPr>
              <a:t>educe insurance </a:t>
            </a:r>
            <a:r>
              <a:rPr lang="en-US" sz="1400" dirty="0">
                <a:solidFill>
                  <a:schemeClr val="bg1"/>
                </a:solidFill>
                <a:latin typeface="Calibri" panose="020F0502020204030204" pitchFamily="34" charset="0"/>
              </a:rPr>
              <a:t>cost</a:t>
            </a:r>
            <a:r>
              <a:rPr lang="en-US" sz="1400" dirty="0">
                <a:solidFill>
                  <a:schemeClr val="bg1"/>
                </a:solidFill>
                <a:effectLst/>
                <a:latin typeface="Calibri" panose="020F0502020204030204" pitchFamily="34" charset="0"/>
              </a:rPr>
              <a:t> by better handling of personnel, equipment and other resources, </a:t>
            </a:r>
            <a:r>
              <a:rPr lang="en-US" sz="1400" dirty="0">
                <a:solidFill>
                  <a:schemeClr val="bg1"/>
                </a:solidFill>
                <a:latin typeface="Calibri" panose="020F0502020204030204" pitchFamily="34" charset="0"/>
              </a:rPr>
              <a:t>t</a:t>
            </a:r>
            <a:r>
              <a:rPr lang="en-US" sz="1400" dirty="0">
                <a:solidFill>
                  <a:schemeClr val="bg1"/>
                </a:solidFill>
                <a:effectLst/>
                <a:latin typeface="Calibri" panose="020F0502020204030204" pitchFamily="34" charset="0"/>
              </a:rPr>
              <a:t>ake other safety related decisions and actions. </a:t>
            </a:r>
          </a:p>
        </p:txBody>
      </p:sp>
      <p:sp>
        <p:nvSpPr>
          <p:cNvPr id="15" name="Isosceles Triangle 14">
            <a:extLst>
              <a:ext uri="{FF2B5EF4-FFF2-40B4-BE49-F238E27FC236}">
                <a16:creationId xmlns:a16="http://schemas.microsoft.com/office/drawing/2014/main" id="{2FB21B2B-1FF0-472A-8532-8800A374504F}"/>
              </a:ext>
            </a:extLst>
          </p:cNvPr>
          <p:cNvSpPr/>
          <p:nvPr/>
        </p:nvSpPr>
        <p:spPr>
          <a:xfrm rot="21257749">
            <a:off x="10995580" y="990891"/>
            <a:ext cx="314960" cy="362308"/>
          </a:xfrm>
          <a:prstGeom prst="triangle">
            <a:avLst>
              <a:gd name="adj" fmla="val 0"/>
            </a:avLst>
          </a:prstGeom>
          <a:solidFill>
            <a:schemeClr val="tx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Text&#10;&#10;Description automatically generated with low confidence">
            <a:extLst>
              <a:ext uri="{FF2B5EF4-FFF2-40B4-BE49-F238E27FC236}">
                <a16:creationId xmlns:a16="http://schemas.microsoft.com/office/drawing/2014/main" id="{2279DD74-0897-44E3-937E-55A6C5E23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1757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13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SAFEBOT at a Glace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screenshot, black, screen&#10;&#10;Description automatically generated">
            <a:extLst>
              <a:ext uri="{FF2B5EF4-FFF2-40B4-BE49-F238E27FC236}">
                <a16:creationId xmlns:a16="http://schemas.microsoft.com/office/drawing/2014/main" id="{654BE953-684D-4632-A7A5-CDBE2947B7A7}"/>
              </a:ext>
            </a:extLst>
          </p:cNvPr>
          <p:cNvPicPr>
            <a:picLocks noChangeAspect="1"/>
          </p:cNvPicPr>
          <p:nvPr/>
        </p:nvPicPr>
        <p:blipFill>
          <a:blip r:embed="rId2"/>
          <a:stretch>
            <a:fillRect/>
          </a:stretch>
        </p:blipFill>
        <p:spPr>
          <a:xfrm>
            <a:off x="1005840" y="1144587"/>
            <a:ext cx="10434320" cy="534372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DFCBEFFC-86E2-4141-B896-53B9615D4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392805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CONVERSATION</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058A81-41DB-45BA-942A-FD88FCEFF077}"/>
              </a:ext>
            </a:extLst>
          </p:cNvPr>
          <p:cNvPicPr>
            <a:picLocks noChangeAspect="1"/>
          </p:cNvPicPr>
          <p:nvPr/>
        </p:nvPicPr>
        <p:blipFill>
          <a:blip r:embed="rId2"/>
          <a:stretch>
            <a:fillRect/>
          </a:stretch>
        </p:blipFill>
        <p:spPr>
          <a:xfrm>
            <a:off x="946273" y="972236"/>
            <a:ext cx="10371967" cy="5219363"/>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2FA1A5C-2733-48E1-9298-261FFFB8E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81460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CONVERSATION</a:t>
            </a:r>
            <a:endParaRPr lang="en-GB" sz="2400" b="1" dirty="0">
              <a:solidFill>
                <a:schemeClr val="bg2"/>
              </a:solidFill>
            </a:endParaRPr>
          </a:p>
        </p:txBody>
      </p:sp>
      <p:grpSp>
        <p:nvGrpSpPr>
          <p:cNvPr id="11" name="Group 10">
            <a:extLst>
              <a:ext uri="{FF2B5EF4-FFF2-40B4-BE49-F238E27FC236}">
                <a16:creationId xmlns:a16="http://schemas.microsoft.com/office/drawing/2014/main" id="{09B89A8E-1F34-4DB2-A189-1CB83E6A9359}"/>
              </a:ext>
            </a:extLst>
          </p:cNvPr>
          <p:cNvGrpSpPr/>
          <p:nvPr/>
        </p:nvGrpSpPr>
        <p:grpSpPr>
          <a:xfrm>
            <a:off x="1005840" y="845902"/>
            <a:ext cx="10376535" cy="5078359"/>
            <a:chOff x="1005840" y="845902"/>
            <a:chExt cx="10515600" cy="5146419"/>
          </a:xfrm>
        </p:grpSpPr>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909DE-9F8D-473D-9426-DCEAFDA5E85B}"/>
                </a:ext>
              </a:extLst>
            </p:cNvPr>
            <p:cNvPicPr>
              <a:picLocks noChangeAspect="1"/>
            </p:cNvPicPr>
            <p:nvPr/>
          </p:nvPicPr>
          <p:blipFill>
            <a:blip r:embed="rId2"/>
            <a:stretch>
              <a:fillRect/>
            </a:stretch>
          </p:blipFill>
          <p:spPr>
            <a:xfrm>
              <a:off x="1005840" y="918485"/>
              <a:ext cx="10515600" cy="3985598"/>
            </a:xfrm>
            <a:prstGeom prst="rect">
              <a:avLst/>
            </a:prstGeom>
          </p:spPr>
        </p:pic>
        <p:pic>
          <p:nvPicPr>
            <p:cNvPr id="8" name="Picture 7">
              <a:extLst>
                <a:ext uri="{FF2B5EF4-FFF2-40B4-BE49-F238E27FC236}">
                  <a16:creationId xmlns:a16="http://schemas.microsoft.com/office/drawing/2014/main" id="{F16FA7B3-0650-4DD0-9A7A-C7512D7A64E3}"/>
                </a:ext>
              </a:extLst>
            </p:cNvPr>
            <p:cNvPicPr>
              <a:picLocks noChangeAspect="1"/>
            </p:cNvPicPr>
            <p:nvPr/>
          </p:nvPicPr>
          <p:blipFill>
            <a:blip r:embed="rId3"/>
            <a:stretch>
              <a:fillRect/>
            </a:stretch>
          </p:blipFill>
          <p:spPr>
            <a:xfrm>
              <a:off x="1005840" y="4904083"/>
              <a:ext cx="10515600" cy="363487"/>
            </a:xfrm>
            <a:prstGeom prst="rect">
              <a:avLst/>
            </a:prstGeom>
          </p:spPr>
        </p:pic>
        <p:pic>
          <p:nvPicPr>
            <p:cNvPr id="10" name="Picture 9">
              <a:extLst>
                <a:ext uri="{FF2B5EF4-FFF2-40B4-BE49-F238E27FC236}">
                  <a16:creationId xmlns:a16="http://schemas.microsoft.com/office/drawing/2014/main" id="{60B92674-49C2-47EF-891A-31762C7E04F8}"/>
                </a:ext>
              </a:extLst>
            </p:cNvPr>
            <p:cNvPicPr>
              <a:picLocks noChangeAspect="1"/>
            </p:cNvPicPr>
            <p:nvPr/>
          </p:nvPicPr>
          <p:blipFill>
            <a:blip r:embed="rId4"/>
            <a:stretch>
              <a:fillRect/>
            </a:stretch>
          </p:blipFill>
          <p:spPr>
            <a:xfrm>
              <a:off x="1005840" y="5267570"/>
              <a:ext cx="10515600" cy="724751"/>
            </a:xfrm>
            <a:prstGeom prst="rect">
              <a:avLst/>
            </a:prstGeom>
          </p:spPr>
        </p:pic>
      </p:grpSp>
      <p:pic>
        <p:nvPicPr>
          <p:cNvPr id="9" name="Picture 8" descr="Text&#10;&#10;Description automatically generated with low confidence">
            <a:extLst>
              <a:ext uri="{FF2B5EF4-FFF2-40B4-BE49-F238E27FC236}">
                <a16:creationId xmlns:a16="http://schemas.microsoft.com/office/drawing/2014/main" id="{9C6C5F18-0EBC-4974-ADEF-B9F5743F7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6670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3129913" y="2844225"/>
            <a:ext cx="6378862" cy="584775"/>
          </a:xfrm>
          <a:prstGeom prst="rect">
            <a:avLst/>
          </a:prstGeom>
          <a:noFill/>
        </p:spPr>
        <p:txBody>
          <a:bodyPr wrap="none" rtlCol="0">
            <a:spAutoFit/>
          </a:bodyPr>
          <a:lstStyle/>
          <a:p>
            <a:pPr algn="ctr"/>
            <a:r>
              <a:rPr lang="en-IN" sz="3200" b="1" dirty="0"/>
              <a:t>What is running in the background ?</a:t>
            </a:r>
          </a:p>
        </p:txBody>
      </p:sp>
      <p:pic>
        <p:nvPicPr>
          <p:cNvPr id="3" name="Picture 2" descr="Text&#10;&#10;Description automatically generated with low confidence">
            <a:extLst>
              <a:ext uri="{FF2B5EF4-FFF2-40B4-BE49-F238E27FC236}">
                <a16:creationId xmlns:a16="http://schemas.microsoft.com/office/drawing/2014/main" id="{154D0FCF-E8CD-40A6-A9B9-6C7837364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6316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2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5578A1-A11A-470D-AD7D-CE0452E23755}"/>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Back GROUND SERVICES .. At a </a:t>
            </a:r>
            <a:r>
              <a:rPr lang="en-GB" sz="2400" b="1" dirty="0" err="1">
                <a:solidFill>
                  <a:schemeClr val="bg2"/>
                </a:solidFill>
                <a:latin typeface="Abadi" panose="020B0604020104020204" pitchFamily="34" charset="0"/>
              </a:rPr>
              <a:t>glaNce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19FB34B6-F9A8-41DE-A0BA-AC5DCE615DB3}"/>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F9B375-69C9-42DD-BA64-6C01C167391C}"/>
              </a:ext>
            </a:extLst>
          </p:cNvPr>
          <p:cNvPicPr>
            <a:picLocks noChangeAspect="1"/>
          </p:cNvPicPr>
          <p:nvPr/>
        </p:nvPicPr>
        <p:blipFill>
          <a:blip r:embed="rId2"/>
          <a:stretch>
            <a:fillRect/>
          </a:stretch>
        </p:blipFill>
        <p:spPr>
          <a:xfrm>
            <a:off x="1447800" y="4466352"/>
            <a:ext cx="8641080" cy="5897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419AE78-7026-4D8F-9A67-0B112B4B8DC5}"/>
              </a:ext>
            </a:extLst>
          </p:cNvPr>
          <p:cNvPicPr>
            <a:picLocks noChangeAspect="1"/>
          </p:cNvPicPr>
          <p:nvPr/>
        </p:nvPicPr>
        <p:blipFill>
          <a:blip r:embed="rId3"/>
          <a:stretch>
            <a:fillRect/>
          </a:stretch>
        </p:blipFill>
        <p:spPr>
          <a:xfrm>
            <a:off x="1447800" y="1172218"/>
            <a:ext cx="5511800" cy="10853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03EA8F9-9364-49D7-B637-40DC2E941F26}"/>
              </a:ext>
            </a:extLst>
          </p:cNvPr>
          <p:cNvPicPr>
            <a:picLocks noChangeAspect="1"/>
          </p:cNvPicPr>
          <p:nvPr/>
        </p:nvPicPr>
        <p:blipFill>
          <a:blip r:embed="rId4"/>
          <a:stretch>
            <a:fillRect/>
          </a:stretch>
        </p:blipFill>
        <p:spPr>
          <a:xfrm>
            <a:off x="5146040" y="2752870"/>
            <a:ext cx="5760891" cy="138616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2EB0C7F-DBBA-4BBA-9401-CCA01F430C6A}"/>
              </a:ext>
            </a:extLst>
          </p:cNvPr>
          <p:cNvSpPr txBox="1"/>
          <p:nvPr/>
        </p:nvSpPr>
        <p:spPr>
          <a:xfrm>
            <a:off x="1361438" y="858059"/>
            <a:ext cx="1184555" cy="307777"/>
          </a:xfrm>
          <a:prstGeom prst="rect">
            <a:avLst/>
          </a:prstGeom>
          <a:noFill/>
          <a:effectLst>
            <a:glow rad="63500">
              <a:schemeClr val="accent3">
                <a:satMod val="175000"/>
                <a:alpha val="40000"/>
              </a:schemeClr>
            </a:glow>
          </a:effectLst>
          <a:scene3d>
            <a:camera prst="orthographicFront"/>
            <a:lightRig rig="threePt" dir="t"/>
          </a:scene3d>
          <a:sp3d>
            <a:bevelT w="139700" h="139700" prst="divot"/>
          </a:sp3d>
        </p:spPr>
        <p:txBody>
          <a:bodyPr wrap="none" rtlCol="0">
            <a:spAutoFit/>
          </a:bodyPr>
          <a:lstStyle/>
          <a:p>
            <a:r>
              <a:rPr lang="en-IN" sz="1400" dirty="0">
                <a:solidFill>
                  <a:schemeClr val="bg2"/>
                </a:solidFill>
              </a:rPr>
              <a:t>Rasa Server : </a:t>
            </a:r>
          </a:p>
        </p:txBody>
      </p:sp>
      <p:sp>
        <p:nvSpPr>
          <p:cNvPr id="13" name="TextBox 12">
            <a:extLst>
              <a:ext uri="{FF2B5EF4-FFF2-40B4-BE49-F238E27FC236}">
                <a16:creationId xmlns:a16="http://schemas.microsoft.com/office/drawing/2014/main" id="{9A6F5D5A-4311-42B7-9621-B929C547D162}"/>
              </a:ext>
            </a:extLst>
          </p:cNvPr>
          <p:cNvSpPr txBox="1"/>
          <p:nvPr/>
        </p:nvSpPr>
        <p:spPr>
          <a:xfrm>
            <a:off x="5039359" y="2376977"/>
            <a:ext cx="1834541" cy="307777"/>
          </a:xfrm>
          <a:prstGeom prst="rect">
            <a:avLst/>
          </a:prstGeom>
          <a:noFill/>
          <a:scene3d>
            <a:camera prst="orthographicFront"/>
            <a:lightRig rig="threePt" dir="t"/>
          </a:scene3d>
          <a:sp3d>
            <a:bevelT prst="angle"/>
          </a:sp3d>
        </p:spPr>
        <p:txBody>
          <a:bodyPr wrap="none" rtlCol="0">
            <a:spAutoFit/>
          </a:bodyPr>
          <a:lstStyle/>
          <a:p>
            <a:r>
              <a:rPr lang="en-IN" sz="1400" dirty="0">
                <a:solidFill>
                  <a:schemeClr val="bg2"/>
                </a:solidFill>
              </a:rPr>
              <a:t>Client Server : NGROK</a:t>
            </a:r>
          </a:p>
        </p:txBody>
      </p:sp>
      <p:sp>
        <p:nvSpPr>
          <p:cNvPr id="14" name="TextBox 13">
            <a:extLst>
              <a:ext uri="{FF2B5EF4-FFF2-40B4-BE49-F238E27FC236}">
                <a16:creationId xmlns:a16="http://schemas.microsoft.com/office/drawing/2014/main" id="{2A0D7D90-BAF2-4985-A374-F6C6AE6DC038}"/>
              </a:ext>
            </a:extLst>
          </p:cNvPr>
          <p:cNvSpPr txBox="1"/>
          <p:nvPr/>
        </p:nvSpPr>
        <p:spPr>
          <a:xfrm>
            <a:off x="1361438" y="4145685"/>
            <a:ext cx="1675843" cy="307777"/>
          </a:xfrm>
          <a:prstGeom prst="rect">
            <a:avLst/>
          </a:prstGeom>
          <a:noFill/>
          <a:scene3d>
            <a:camera prst="orthographicFront"/>
            <a:lightRig rig="threePt" dir="t"/>
          </a:scene3d>
          <a:sp3d>
            <a:bevelT prst="angle"/>
          </a:sp3d>
        </p:spPr>
        <p:txBody>
          <a:bodyPr wrap="none" rtlCol="0">
            <a:spAutoFit/>
          </a:bodyPr>
          <a:lstStyle>
            <a:defPPr>
              <a:defRPr lang="en-US"/>
            </a:defPPr>
            <a:lvl1pPr>
              <a:defRPr sz="1400">
                <a:solidFill>
                  <a:schemeClr val="bg2"/>
                </a:solidFill>
              </a:defRPr>
            </a:lvl1pPr>
          </a:lstStyle>
          <a:p>
            <a:r>
              <a:rPr lang="en-IN" dirty="0"/>
              <a:t>RASA Action Server :</a:t>
            </a:r>
          </a:p>
        </p:txBody>
      </p:sp>
      <p:pic>
        <p:nvPicPr>
          <p:cNvPr id="16" name="Picture 15">
            <a:extLst>
              <a:ext uri="{FF2B5EF4-FFF2-40B4-BE49-F238E27FC236}">
                <a16:creationId xmlns:a16="http://schemas.microsoft.com/office/drawing/2014/main" id="{8EDCAE60-0202-4B48-B6D0-64818D98F199}"/>
              </a:ext>
            </a:extLst>
          </p:cNvPr>
          <p:cNvPicPr>
            <a:picLocks noChangeAspect="1"/>
          </p:cNvPicPr>
          <p:nvPr/>
        </p:nvPicPr>
        <p:blipFill>
          <a:blip r:embed="rId5"/>
          <a:stretch>
            <a:fillRect/>
          </a:stretch>
        </p:blipFill>
        <p:spPr>
          <a:xfrm>
            <a:off x="5039359" y="5454926"/>
            <a:ext cx="5847253" cy="1182145"/>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1E51CC4B-CA9E-47DA-9DD0-CD6F9CD43A66}"/>
              </a:ext>
            </a:extLst>
          </p:cNvPr>
          <p:cNvSpPr txBox="1"/>
          <p:nvPr/>
        </p:nvSpPr>
        <p:spPr>
          <a:xfrm>
            <a:off x="5039359" y="5147149"/>
            <a:ext cx="918841" cy="307777"/>
          </a:xfrm>
          <a:prstGeom prst="rect">
            <a:avLst/>
          </a:prstGeom>
          <a:noFill/>
        </p:spPr>
        <p:txBody>
          <a:bodyPr wrap="none" rtlCol="0">
            <a:spAutoFit/>
          </a:bodyPr>
          <a:lstStyle/>
          <a:p>
            <a:r>
              <a:rPr lang="en-IN" sz="1400" dirty="0">
                <a:solidFill>
                  <a:schemeClr val="bg2"/>
                </a:solidFill>
              </a:rPr>
              <a:t>Flash API :</a:t>
            </a:r>
          </a:p>
        </p:txBody>
      </p:sp>
      <p:pic>
        <p:nvPicPr>
          <p:cNvPr id="15" name="Picture 14" descr="Text&#10;&#10;Description automatically generated with low confidence">
            <a:extLst>
              <a:ext uri="{FF2B5EF4-FFF2-40B4-BE49-F238E27FC236}">
                <a16:creationId xmlns:a16="http://schemas.microsoft.com/office/drawing/2014/main" id="{A75312DB-DDF2-45E6-8C94-C7614F458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509161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2493</TotalTime>
  <Words>3211</Words>
  <Application>Microsoft Office PowerPoint</Application>
  <PresentationFormat>Widescreen</PresentationFormat>
  <Paragraphs>397</Paragraphs>
  <Slides>37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Abadi</vt:lpstr>
      <vt:lpstr>Aharoni</vt:lpstr>
      <vt:lpstr>Arial</vt:lpstr>
      <vt:lpstr>Arial Nova</vt:lpstr>
      <vt:lpstr>Arial Nova Cond</vt:lpstr>
      <vt:lpstr>Calibri</vt:lpstr>
      <vt:lpstr>Courier New</vt:lpstr>
      <vt:lpstr>Segoe UI</vt:lpstr>
      <vt:lpstr>Symbol</vt:lpstr>
      <vt:lpstr>Tw Cen MT</vt:lpstr>
      <vt:lpstr>Wingdings</vt:lpstr>
      <vt:lpstr>Circuit</vt:lpstr>
      <vt:lpstr>PowerPoint Presentation</vt:lpstr>
      <vt:lpstr>PowerPoint Presentation</vt:lpstr>
      <vt:lpstr>BOT to SORT for…</vt:lpstr>
      <vt:lpstr>PROBLEM STATEMENT</vt:lpstr>
      <vt:lpstr>SAFEBOT at a Glace</vt:lpstr>
      <vt:lpstr>CONVERSATION</vt:lpstr>
      <vt:lpstr>CONVERSATION</vt:lpstr>
      <vt:lpstr>PowerPoint Presentation</vt:lpstr>
      <vt:lpstr>Back GROUND SERVICES .. At a glaNce</vt:lpstr>
      <vt:lpstr>GitHub REPO</vt:lpstr>
      <vt:lpstr>Slack connects at the glaNce</vt:lpstr>
      <vt:lpstr>PowerPoint Presentation</vt:lpstr>
      <vt:lpstr>PowerPoint Presentation</vt:lpstr>
      <vt:lpstr>PowerPoint Presentation</vt:lpstr>
      <vt:lpstr>VISUAL ANALYSIS</vt:lpstr>
      <vt:lpstr>Continued…</vt:lpstr>
      <vt:lpstr>Continued…WORD CLOUD analysis</vt:lpstr>
      <vt:lpstr>PowerPoint Presentation</vt:lpstr>
      <vt:lpstr>FAST TEXT</vt:lpstr>
      <vt:lpstr>LSTM</vt:lpstr>
      <vt:lpstr>NUERAL NETWORK CLASSIFIER </vt:lpstr>
      <vt:lpstr>LINEAR SVC MODEL</vt:lpstr>
      <vt:lpstr>OTHER MODELS TRIED</vt:lpstr>
      <vt:lpstr>FINAL Model comparison</vt:lpstr>
      <vt:lpstr>PowerPoint Presentation</vt:lpstr>
      <vt:lpstr>Tuned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Shankhadeep Chaudhuri</dc:creator>
  <cp:lastModifiedBy>Shankhadeep Chaudhuri</cp:lastModifiedBy>
  <cp:revision>70</cp:revision>
  <dcterms:created xsi:type="dcterms:W3CDTF">2021-09-24T15:34:51Z</dcterms:created>
  <dcterms:modified xsi:type="dcterms:W3CDTF">2021-10-30T14:05:34Z</dcterms:modified>
</cp:coreProperties>
</file>